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handoutMasterIdLst>
    <p:handoutMasterId r:id="rId16"/>
  </p:handoutMasterIdLst>
  <p:sldIdLst>
    <p:sldId id="281" r:id="rId5"/>
    <p:sldId id="284" r:id="rId6"/>
    <p:sldId id="285" r:id="rId7"/>
    <p:sldId id="286" r:id="rId8"/>
    <p:sldId id="291" r:id="rId9"/>
    <p:sldId id="288" r:id="rId10"/>
    <p:sldId id="289" r:id="rId11"/>
    <p:sldId id="292" r:id="rId12"/>
    <p:sldId id="290" r:id="rId13"/>
    <p:sldId id="29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C3661"/>
    <a:srgbClr val="002060"/>
    <a:srgbClr val="C00000"/>
    <a:srgbClr val="FF1D1D"/>
    <a:srgbClr val="FF0000"/>
    <a:srgbClr val="FF5757"/>
    <a:srgbClr val="C8384A"/>
    <a:srgbClr val="183163"/>
    <a:srgbClr val="0036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53" autoAdjust="0"/>
    <p:restoredTop sz="95033" autoAdjust="0"/>
  </p:normalViewPr>
  <p:slideViewPr>
    <p:cSldViewPr snapToGrid="0">
      <p:cViewPr varScale="1">
        <p:scale>
          <a:sx n="93" d="100"/>
          <a:sy n="93" d="100"/>
        </p:scale>
        <p:origin x="427" y="8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7/18/2025</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7/18/2025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ở đầu">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9575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ội dung">
    <p:bg>
      <p:bgPr>
        <a:solidFill>
          <a:schemeClr val="bg1"/>
        </a:solidFill>
        <a:effectLst/>
      </p:bgPr>
    </p:bg>
    <p:spTree>
      <p:nvGrpSpPr>
        <p:cNvPr id="1" name=""/>
        <p:cNvGrpSpPr/>
        <p:nvPr/>
      </p:nvGrpSpPr>
      <p:grpSpPr>
        <a:xfrm>
          <a:off x="0" y="0"/>
          <a:ext cx="0" cy="0"/>
          <a:chOff x="0" y="0"/>
          <a:chExt cx="0" cy="0"/>
        </a:xfrm>
      </p:grpSpPr>
      <p:sp>
        <p:nvSpPr>
          <p:cNvPr id="5" name="Content Placeholder 7">
            <a:extLst>
              <a:ext uri="{FF2B5EF4-FFF2-40B4-BE49-F238E27FC236}">
                <a16:creationId xmlns:a16="http://schemas.microsoft.com/office/drawing/2014/main" id="{1DC6730A-85A7-0369-50C1-C35525963564}"/>
              </a:ext>
            </a:extLst>
          </p:cNvPr>
          <p:cNvSpPr>
            <a:spLocks noGrp="1"/>
          </p:cNvSpPr>
          <p:nvPr>
            <p:ph sz="quarter" idx="13"/>
          </p:nvPr>
        </p:nvSpPr>
        <p:spPr>
          <a:xfrm>
            <a:off x="418289" y="1127838"/>
            <a:ext cx="11400098" cy="5434866"/>
          </a:xfrm>
          <a:prstGeom prst="rect">
            <a:avLst/>
          </a:prstGeom>
        </p:spPr>
        <p:txBody>
          <a:bodyPr/>
          <a:lstStyle>
            <a:lvl1pPr marL="365760" indent="-365760" algn="just">
              <a:lnSpc>
                <a:spcPct val="130000"/>
              </a:lnSpc>
              <a:spcBef>
                <a:spcPts val="600"/>
              </a:spcBef>
              <a:buFont typeface="Wingdings" panose="05000000000000000000" pitchFamily="2" charset="2"/>
              <a:buChar char="§"/>
              <a:defRPr sz="2400">
                <a:solidFill>
                  <a:schemeClr val="tx1"/>
                </a:solidFill>
                <a:latin typeface="Cambria" panose="02040503050406030204" pitchFamily="18" charset="0"/>
                <a:ea typeface="Cambria" panose="02040503050406030204" pitchFamily="18" charset="0"/>
                <a:cs typeface="Cambria" panose="02040503050406030204" pitchFamily="18" charset="0"/>
              </a:defRPr>
            </a:lvl1pPr>
            <a:lvl2pPr marL="640080" indent="-365760" algn="just">
              <a:lnSpc>
                <a:spcPct val="130000"/>
              </a:lnSpc>
              <a:spcBef>
                <a:spcPts val="600"/>
              </a:spcBef>
              <a:defRPr sz="2400">
                <a:solidFill>
                  <a:schemeClr val="tx1"/>
                </a:solidFill>
                <a:latin typeface="Cambria" panose="02040503050406030204" pitchFamily="18" charset="0"/>
                <a:ea typeface="Cambria" panose="02040503050406030204" pitchFamily="18" charset="0"/>
                <a:cs typeface="Cambria" panose="02040503050406030204" pitchFamily="18" charset="0"/>
              </a:defRPr>
            </a:lvl2pPr>
            <a:lvl3pPr marL="914400" indent="-365760" algn="just">
              <a:lnSpc>
                <a:spcPct val="130000"/>
              </a:lnSpc>
              <a:spcBef>
                <a:spcPts val="600"/>
              </a:spcBef>
              <a:buSzPct val="70000"/>
              <a:buFont typeface="Wingdings" panose="05000000000000000000" pitchFamily="2" charset="2"/>
              <a:buChar char="§"/>
              <a:defRPr sz="2400">
                <a:solidFill>
                  <a:schemeClr val="tx1"/>
                </a:solidFill>
                <a:latin typeface="Cambria" panose="02040503050406030204" pitchFamily="18" charset="0"/>
                <a:ea typeface="Cambria" panose="02040503050406030204" pitchFamily="18" charset="0"/>
                <a:cs typeface="Cambria" panose="02040503050406030204" pitchFamily="18" charset="0"/>
              </a:defRPr>
            </a:lvl3pPr>
            <a:lvl4pPr marL="1188720" indent="-365760" algn="just">
              <a:lnSpc>
                <a:spcPct val="130000"/>
              </a:lnSpc>
              <a:spcBef>
                <a:spcPts val="600"/>
              </a:spcBef>
              <a:buSzPct val="70000"/>
              <a:defRPr sz="2400">
                <a:solidFill>
                  <a:schemeClr val="tx1"/>
                </a:solidFill>
                <a:latin typeface="Cambria" panose="02040503050406030204" pitchFamily="18" charset="0"/>
                <a:ea typeface="Cambria" panose="02040503050406030204" pitchFamily="18" charset="0"/>
                <a:cs typeface="Cambria" panose="02040503050406030204" pitchFamily="18" charset="0"/>
              </a:defRPr>
            </a:lvl4pPr>
            <a:lvl5pPr marL="2057400" indent="-228600" algn="just">
              <a:lnSpc>
                <a:spcPct val="130000"/>
              </a:lnSpc>
              <a:spcBef>
                <a:spcPts val="600"/>
              </a:spcBef>
              <a:buClr>
                <a:srgbClr val="003366"/>
              </a:buClr>
              <a:buSzPct val="50000"/>
              <a:buFont typeface="Wingdings" panose="05000000000000000000" pitchFamily="2" charset="2"/>
              <a:buChar char="§"/>
              <a:defRPr sz="2400">
                <a:solidFill>
                  <a:schemeClr val="tx1"/>
                </a:solidFill>
                <a:latin typeface="Cambria" panose="02040503050406030204" pitchFamily="18" charset="0"/>
                <a:ea typeface="Cambria" panose="02040503050406030204" pitchFamily="18" charset="0"/>
                <a:cs typeface="Cambria" panose="020405030504060302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97DD7987-E04A-B078-66F7-28B97932C143}"/>
              </a:ext>
            </a:extLst>
          </p:cNvPr>
          <p:cNvSpPr/>
          <p:nvPr userDrawn="1"/>
        </p:nvSpPr>
        <p:spPr>
          <a:xfrm flipV="1">
            <a:off x="7167355" y="6747425"/>
            <a:ext cx="5029200" cy="118872"/>
          </a:xfrm>
          <a:prstGeom prst="rect">
            <a:avLst/>
          </a:prstGeom>
          <a:solidFill>
            <a:srgbClr val="00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1"/>
              </a:solidFill>
            </a:endParaRPr>
          </a:p>
        </p:txBody>
      </p:sp>
      <p:sp>
        <p:nvSpPr>
          <p:cNvPr id="7" name="Rectangle 7">
            <a:extLst>
              <a:ext uri="{FF2B5EF4-FFF2-40B4-BE49-F238E27FC236}">
                <a16:creationId xmlns:a16="http://schemas.microsoft.com/office/drawing/2014/main" id="{20F6E187-38B3-578E-BC21-A3ED2DE042D0}"/>
              </a:ext>
            </a:extLst>
          </p:cNvPr>
          <p:cNvSpPr/>
          <p:nvPr userDrawn="1"/>
        </p:nvSpPr>
        <p:spPr>
          <a:xfrm>
            <a:off x="11681190" y="6260893"/>
            <a:ext cx="406834" cy="430376"/>
          </a:xfrm>
          <a:prstGeom prst="roundRect">
            <a:avLst>
              <a:gd name="adj" fmla="val 7534"/>
            </a:avLst>
          </a:prstGeom>
          <a:solidFill>
            <a:schemeClr val="accent4">
              <a:lumMod val="75000"/>
            </a:schemeClr>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0" rIns="0" rtlCol="0" anchor="ctr"/>
          <a:lstStyle/>
          <a:p>
            <a:pPr algn="ctr"/>
            <a:fld id="{BE7477B4-A552-4686-93D2-5126A2EE782E}" type="slidenum">
              <a:rPr lang="en-US" sz="1300" smtClean="0">
                <a:latin typeface="Cambria" panose="02040503050406030204" pitchFamily="18" charset="0"/>
                <a:ea typeface="Cambria" panose="02040503050406030204" pitchFamily="18" charset="0"/>
              </a:rPr>
              <a:pPr algn="ctr"/>
              <a:t>‹#›</a:t>
            </a:fld>
            <a:endParaRPr lang="en-GB" sz="1300">
              <a:solidFill>
                <a:schemeClr val="bg1"/>
              </a:solidFill>
              <a:latin typeface="Cambria" panose="02040503050406030204" pitchFamily="18" charset="0"/>
              <a:ea typeface="Cambria" panose="02040503050406030204" pitchFamily="18" charset="0"/>
            </a:endParaRPr>
          </a:p>
        </p:txBody>
      </p:sp>
      <p:sp>
        <p:nvSpPr>
          <p:cNvPr id="8" name="Slide Number Placeholder 5">
            <a:extLst>
              <a:ext uri="{FF2B5EF4-FFF2-40B4-BE49-F238E27FC236}">
                <a16:creationId xmlns:a16="http://schemas.microsoft.com/office/drawing/2014/main" id="{755832A7-1333-2503-DD42-0D175E7E5981}"/>
              </a:ext>
            </a:extLst>
          </p:cNvPr>
          <p:cNvSpPr txBox="1">
            <a:spLocks/>
          </p:cNvSpPr>
          <p:nvPr userDrawn="1"/>
        </p:nvSpPr>
        <p:spPr>
          <a:xfrm>
            <a:off x="11596877" y="6499551"/>
            <a:ext cx="341211" cy="267285"/>
          </a:xfrm>
          <a:prstGeom prst="rect">
            <a:avLst/>
          </a:prstGeom>
        </p:spPr>
        <p:txBody>
          <a:bodyPr lIns="0" rIns="0"/>
          <a:lstStyle>
            <a:defPPr>
              <a:defRPr lang="en-US"/>
            </a:defPPr>
            <a:lvl1pPr marL="0" algn="ctr" defTabSz="914400" rtl="0" eaLnBrk="1" latinLnBrk="0" hangingPunct="1">
              <a:defRPr sz="1200" b="1" kern="1200">
                <a:solidFill>
                  <a:schemeClr val="bg1"/>
                </a:solidFill>
                <a:latin typeface="Lato" panose="020F0502020204030203" pitchFamily="34" charset="0"/>
                <a:ea typeface="Lato" panose="020F0502020204030203" pitchFamily="34" charset="0"/>
                <a:cs typeface="Lato" panose="020F050202020403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cxnSp>
        <p:nvCxnSpPr>
          <p:cNvPr id="11" name="Đường nối Thẳng 9">
            <a:extLst>
              <a:ext uri="{FF2B5EF4-FFF2-40B4-BE49-F238E27FC236}">
                <a16:creationId xmlns:a16="http://schemas.microsoft.com/office/drawing/2014/main" id="{1858D0BF-AFD7-1216-CAEA-CC96A1E2CDEA}"/>
              </a:ext>
            </a:extLst>
          </p:cNvPr>
          <p:cNvCxnSpPr>
            <a:cxnSpLocks/>
          </p:cNvCxnSpPr>
          <p:nvPr userDrawn="1"/>
        </p:nvCxnSpPr>
        <p:spPr>
          <a:xfrm flipH="1">
            <a:off x="418289" y="765131"/>
            <a:ext cx="11519799" cy="0"/>
          </a:xfrm>
          <a:prstGeom prst="line">
            <a:avLst/>
          </a:prstGeom>
          <a:ln w="25400">
            <a:solidFill>
              <a:srgbClr val="183163"/>
            </a:solidFill>
            <a:prstDash val="solid"/>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6CFA0F25-A0FF-D7EC-C4C7-BB94D3AD62E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78623" y="67734"/>
            <a:ext cx="737750" cy="737750"/>
          </a:xfrm>
          <a:prstGeom prst="rect">
            <a:avLst/>
          </a:prstGeom>
        </p:spPr>
      </p:pic>
      <p:sp>
        <p:nvSpPr>
          <p:cNvPr id="3" name="Title 8">
            <a:extLst>
              <a:ext uri="{FF2B5EF4-FFF2-40B4-BE49-F238E27FC236}">
                <a16:creationId xmlns:a16="http://schemas.microsoft.com/office/drawing/2014/main" id="{7A8BBD59-F9B1-A51E-B1D2-54446EB8E0DA}"/>
              </a:ext>
            </a:extLst>
          </p:cNvPr>
          <p:cNvSpPr>
            <a:spLocks noGrp="1"/>
          </p:cNvSpPr>
          <p:nvPr>
            <p:ph type="title" hasCustomPrompt="1"/>
          </p:nvPr>
        </p:nvSpPr>
        <p:spPr>
          <a:xfrm>
            <a:off x="403017" y="226362"/>
            <a:ext cx="10377551" cy="463958"/>
          </a:xfrm>
          <a:prstGeom prst="rect">
            <a:avLst/>
          </a:prstGeom>
        </p:spPr>
        <p:txBody>
          <a:bodyPr anchor="ctr"/>
          <a:lstStyle>
            <a:lvl1pPr>
              <a:lnSpc>
                <a:spcPct val="100000"/>
              </a:lnSpc>
              <a:defRPr sz="3200" b="1">
                <a:solidFill>
                  <a:srgbClr val="002060"/>
                </a:solidFill>
                <a:latin typeface="Cambria" panose="02040503050406030204" pitchFamily="18" charset="0"/>
                <a:ea typeface="Cambria" panose="02040503050406030204" pitchFamily="18" charset="0"/>
                <a:cs typeface="Cambria" panose="02040503050406030204" pitchFamily="18" charset="0"/>
              </a:defRPr>
            </a:lvl1pPr>
          </a:lstStyle>
          <a:p>
            <a:r>
              <a:rPr lang="en-US"/>
              <a:t>Title 1:……………………………………..</a:t>
            </a:r>
          </a:p>
        </p:txBody>
      </p:sp>
      <p:sp>
        <p:nvSpPr>
          <p:cNvPr id="2" name="Rectangle 5">
            <a:extLst>
              <a:ext uri="{FF2B5EF4-FFF2-40B4-BE49-F238E27FC236}">
                <a16:creationId xmlns:a16="http://schemas.microsoft.com/office/drawing/2014/main" id="{FC40C980-2BD7-A0C8-0705-4573C093AB58}"/>
              </a:ext>
            </a:extLst>
          </p:cNvPr>
          <p:cNvSpPr/>
          <p:nvPr userDrawn="1"/>
        </p:nvSpPr>
        <p:spPr>
          <a:xfrm rot="16200000">
            <a:off x="-779495" y="5963507"/>
            <a:ext cx="1670963" cy="118872"/>
          </a:xfrm>
          <a:prstGeom prst="rect">
            <a:avLst/>
          </a:prstGeom>
          <a:solidFill>
            <a:srgbClr val="0033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1"/>
              </a:solidFill>
            </a:endParaRPr>
          </a:p>
        </p:txBody>
      </p:sp>
      <p:sp>
        <p:nvSpPr>
          <p:cNvPr id="6" name="Isosceles Triangle 5">
            <a:extLst>
              <a:ext uri="{FF2B5EF4-FFF2-40B4-BE49-F238E27FC236}">
                <a16:creationId xmlns:a16="http://schemas.microsoft.com/office/drawing/2014/main" id="{C0B340EE-A054-FB4F-6693-90B3B4E12489}"/>
              </a:ext>
            </a:extLst>
          </p:cNvPr>
          <p:cNvSpPr/>
          <p:nvPr userDrawn="1"/>
        </p:nvSpPr>
        <p:spPr>
          <a:xfrm rot="3243627">
            <a:off x="25195" y="5145898"/>
            <a:ext cx="258190" cy="193964"/>
          </a:xfrm>
          <a:prstGeom prst="triangl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9" name="Isosceles Triangle 8">
            <a:extLst>
              <a:ext uri="{FF2B5EF4-FFF2-40B4-BE49-F238E27FC236}">
                <a16:creationId xmlns:a16="http://schemas.microsoft.com/office/drawing/2014/main" id="{AC5B47E1-85B0-FD34-5F1D-7F2B97C90F3E}"/>
              </a:ext>
            </a:extLst>
          </p:cNvPr>
          <p:cNvSpPr/>
          <p:nvPr userDrawn="1"/>
        </p:nvSpPr>
        <p:spPr>
          <a:xfrm rot="4933871">
            <a:off x="7104884" y="6619102"/>
            <a:ext cx="258190" cy="193964"/>
          </a:xfrm>
          <a:prstGeom prst="triangl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5812652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iên soạn và trình bà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1360DA2-0DA0-E9A5-65DA-584F059791A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24598" y="334726"/>
            <a:ext cx="2555113" cy="763418"/>
          </a:xfrm>
          <a:prstGeom prst="rect">
            <a:avLst/>
          </a:prstGeom>
        </p:spPr>
      </p:pic>
    </p:spTree>
    <p:extLst>
      <p:ext uri="{BB962C8B-B14F-4D97-AF65-F5344CB8AC3E}">
        <p14:creationId xmlns:p14="http://schemas.microsoft.com/office/powerpoint/2010/main" val="23253655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Kết thú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0D3A12-ADE1-59F5-BD6C-CC224A1EA6C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669744" y="3884562"/>
            <a:ext cx="4230928" cy="2828925"/>
          </a:xfrm>
          <a:prstGeom prst="rect">
            <a:avLst/>
          </a:prstGeom>
        </p:spPr>
      </p:pic>
    </p:spTree>
    <p:extLst>
      <p:ext uri="{BB962C8B-B14F-4D97-AF65-F5344CB8AC3E}">
        <p14:creationId xmlns:p14="http://schemas.microsoft.com/office/powerpoint/2010/main" val="201488166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3" r:id="rId2"/>
    <p:sldLayoutId id="2147483657" r:id="rId3"/>
    <p:sldLayoutId id="2147483656"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B4B5451B-82BA-85FA-730E-8FEA360D5F4F}"/>
              </a:ext>
            </a:extLst>
          </p:cNvPr>
          <p:cNvSpPr txBox="1">
            <a:spLocks/>
          </p:cNvSpPr>
          <p:nvPr/>
        </p:nvSpPr>
        <p:spPr>
          <a:xfrm>
            <a:off x="798146" y="2462564"/>
            <a:ext cx="10781584" cy="1068219"/>
          </a:xfrm>
          <a:prstGeom prst="rect">
            <a:avLst/>
          </a:prstGeom>
        </p:spPr>
        <p:txBody>
          <a:bodyPr>
            <a:normAutofit/>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gn="just">
              <a:lnSpc>
                <a:spcPct val="100000"/>
              </a:lnSpc>
              <a:defRPr/>
            </a:pPr>
            <a:r>
              <a:rPr lang="en-US" dirty="0" err="1">
                <a:latin typeface="Cambria" panose="02040503050406030204" pitchFamily="18" charset="0"/>
                <a:ea typeface="Cambria" panose="02040503050406030204" pitchFamily="18" charset="0"/>
                <a:cs typeface="Arial" panose="020B0604020202020204" pitchFamily="34" charset="0"/>
              </a:rPr>
              <a:t>Kiểm</a:t>
            </a:r>
            <a:r>
              <a:rPr lang="en-US" dirty="0">
                <a:latin typeface="Cambria" panose="02040503050406030204" pitchFamily="18" charset="0"/>
                <a:ea typeface="Cambria" panose="02040503050406030204" pitchFamily="18" charset="0"/>
                <a:cs typeface="Arial" panose="020B0604020202020204" pitchFamily="34" charset="0"/>
              </a:rPr>
              <a:t> </a:t>
            </a:r>
            <a:r>
              <a:rPr lang="en-US" dirty="0" err="1">
                <a:latin typeface="Cambria" panose="02040503050406030204" pitchFamily="18" charset="0"/>
                <a:ea typeface="Cambria" panose="02040503050406030204" pitchFamily="18" charset="0"/>
                <a:cs typeface="Arial" panose="020B0604020202020204" pitchFamily="34" charset="0"/>
              </a:rPr>
              <a:t>thử</a:t>
            </a:r>
            <a:r>
              <a:rPr lang="en-US" dirty="0">
                <a:latin typeface="Cambria" panose="02040503050406030204" pitchFamily="18" charset="0"/>
                <a:ea typeface="Cambria" panose="02040503050406030204" pitchFamily="18" charset="0"/>
                <a:cs typeface="Arial" panose="020B0604020202020204" pitchFamily="34" charset="0"/>
              </a:rPr>
              <a:t> </a:t>
            </a:r>
            <a:r>
              <a:rPr lang="en-US" dirty="0" err="1">
                <a:latin typeface="Cambria" panose="02040503050406030204" pitchFamily="18" charset="0"/>
                <a:ea typeface="Cambria" panose="02040503050406030204" pitchFamily="18" charset="0"/>
                <a:cs typeface="Arial" panose="020B0604020202020204" pitchFamily="34" charset="0"/>
              </a:rPr>
              <a:t>phần</a:t>
            </a:r>
            <a:r>
              <a:rPr lang="en-US" dirty="0">
                <a:latin typeface="Cambria" panose="02040503050406030204" pitchFamily="18" charset="0"/>
                <a:ea typeface="Cambria" panose="02040503050406030204" pitchFamily="18" charset="0"/>
                <a:cs typeface="Arial" panose="020B0604020202020204" pitchFamily="34" charset="0"/>
              </a:rPr>
              <a:t> </a:t>
            </a:r>
            <a:r>
              <a:rPr lang="en-US" dirty="0" err="1">
                <a:latin typeface="Cambria" panose="02040503050406030204" pitchFamily="18" charset="0"/>
                <a:ea typeface="Cambria" panose="02040503050406030204" pitchFamily="18" charset="0"/>
                <a:cs typeface="Arial" panose="020B0604020202020204" pitchFamily="34" charset="0"/>
              </a:rPr>
              <a:t>mềm</a:t>
            </a:r>
            <a:endParaRPr lang="en-US" dirty="0">
              <a:latin typeface="Cambria" panose="02040503050406030204" pitchFamily="18" charset="0"/>
              <a:ea typeface="Cambria" panose="02040503050406030204" pitchFamily="18" charset="0"/>
              <a:cs typeface="Arial" panose="020B0604020202020204" pitchFamily="34" charset="0"/>
            </a:endParaRPr>
          </a:p>
        </p:txBody>
      </p:sp>
      <p:sp>
        <p:nvSpPr>
          <p:cNvPr id="5" name="Title 6">
            <a:extLst>
              <a:ext uri="{FF2B5EF4-FFF2-40B4-BE49-F238E27FC236}">
                <a16:creationId xmlns:a16="http://schemas.microsoft.com/office/drawing/2014/main" id="{33BA612D-2EED-6358-0407-9AE3A703BE6E}"/>
              </a:ext>
            </a:extLst>
          </p:cNvPr>
          <p:cNvSpPr txBox="1">
            <a:spLocks/>
          </p:cNvSpPr>
          <p:nvPr/>
        </p:nvSpPr>
        <p:spPr>
          <a:xfrm>
            <a:off x="798146" y="1927394"/>
            <a:ext cx="5347416" cy="442592"/>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marL="0" marR="0" lvl="0" indent="0" defTabSz="914400" rtl="0" eaLnBrk="1" fontAlgn="auto" latinLnBrk="0" hangingPunct="1">
              <a:lnSpc>
                <a:spcPct val="90000"/>
              </a:lnSpc>
              <a:spcBef>
                <a:spcPct val="0"/>
              </a:spcBef>
              <a:spcAft>
                <a:spcPts val="0"/>
              </a:spcAft>
              <a:buClrTx/>
              <a:buSzTx/>
              <a:buFontTx/>
              <a:buNone/>
              <a:tabLst/>
              <a:defRPr/>
            </a:pPr>
            <a:r>
              <a:rPr lang="en-US" sz="2600" i="1" dirty="0">
                <a:solidFill>
                  <a:schemeClr val="tx1"/>
                </a:solidFill>
                <a:latin typeface="Cambria" panose="02040503050406030204" pitchFamily="18" charset="0"/>
                <a:ea typeface="Cambria" panose="02040503050406030204" pitchFamily="18" charset="0"/>
                <a:cs typeface="Arial" panose="020B0604020202020204" pitchFamily="34" charset="0"/>
              </a:rPr>
              <a:t>Khoa </a:t>
            </a:r>
            <a:r>
              <a:rPr lang="en-US" sz="2600" i="1" dirty="0" err="1">
                <a:solidFill>
                  <a:schemeClr val="tx1"/>
                </a:solidFill>
                <a:latin typeface="Cambria" panose="02040503050406030204" pitchFamily="18" charset="0"/>
                <a:ea typeface="Cambria" panose="02040503050406030204" pitchFamily="18" charset="0"/>
                <a:cs typeface="Arial" panose="020B0604020202020204" pitchFamily="34" charset="0"/>
              </a:rPr>
              <a:t>công</a:t>
            </a:r>
            <a:r>
              <a:rPr lang="en-US" sz="2600" i="1" dirty="0">
                <a:solidFill>
                  <a:schemeClr val="tx1"/>
                </a:solidFill>
                <a:latin typeface="Cambria" panose="02040503050406030204" pitchFamily="18" charset="0"/>
                <a:ea typeface="Cambria" panose="02040503050406030204" pitchFamily="18" charset="0"/>
                <a:cs typeface="Arial" panose="020B0604020202020204" pitchFamily="34" charset="0"/>
              </a:rPr>
              <a:t> </a:t>
            </a:r>
            <a:r>
              <a:rPr lang="en-US" sz="2600" i="1" dirty="0" err="1">
                <a:solidFill>
                  <a:schemeClr val="tx1"/>
                </a:solidFill>
                <a:latin typeface="Cambria" panose="02040503050406030204" pitchFamily="18" charset="0"/>
                <a:ea typeface="Cambria" panose="02040503050406030204" pitchFamily="18" charset="0"/>
                <a:cs typeface="Arial" panose="020B0604020202020204" pitchFamily="34" charset="0"/>
              </a:rPr>
              <a:t>nghệ</a:t>
            </a:r>
            <a:r>
              <a:rPr lang="en-US" sz="2600" i="1" dirty="0">
                <a:solidFill>
                  <a:schemeClr val="tx1"/>
                </a:solidFill>
                <a:latin typeface="Cambria" panose="02040503050406030204" pitchFamily="18" charset="0"/>
                <a:ea typeface="Cambria" panose="02040503050406030204" pitchFamily="18" charset="0"/>
                <a:cs typeface="Arial" panose="020B0604020202020204" pitchFamily="34" charset="0"/>
              </a:rPr>
              <a:t> </a:t>
            </a:r>
            <a:r>
              <a:rPr lang="en-US" sz="2600" i="1" dirty="0" err="1">
                <a:solidFill>
                  <a:schemeClr val="tx1"/>
                </a:solidFill>
                <a:latin typeface="Cambria" panose="02040503050406030204" pitchFamily="18" charset="0"/>
                <a:ea typeface="Cambria" panose="02040503050406030204" pitchFamily="18" charset="0"/>
                <a:cs typeface="Arial" panose="020B0604020202020204" pitchFamily="34" charset="0"/>
              </a:rPr>
              <a:t>thông</a:t>
            </a:r>
            <a:r>
              <a:rPr lang="en-US" sz="2600" i="1" dirty="0">
                <a:solidFill>
                  <a:schemeClr val="tx1"/>
                </a:solidFill>
                <a:latin typeface="Cambria" panose="02040503050406030204" pitchFamily="18" charset="0"/>
                <a:ea typeface="Cambria" panose="02040503050406030204" pitchFamily="18" charset="0"/>
                <a:cs typeface="Arial" panose="020B0604020202020204" pitchFamily="34" charset="0"/>
              </a:rPr>
              <a:t> tin</a:t>
            </a:r>
          </a:p>
        </p:txBody>
      </p:sp>
      <p:sp>
        <p:nvSpPr>
          <p:cNvPr id="6" name="Title 6">
            <a:extLst>
              <a:ext uri="{FF2B5EF4-FFF2-40B4-BE49-F238E27FC236}">
                <a16:creationId xmlns:a16="http://schemas.microsoft.com/office/drawing/2014/main" id="{5A83A30E-DFA5-D992-062B-1C5BDC7B9D02}"/>
              </a:ext>
            </a:extLst>
          </p:cNvPr>
          <p:cNvSpPr txBox="1">
            <a:spLocks/>
          </p:cNvSpPr>
          <p:nvPr/>
        </p:nvSpPr>
        <p:spPr>
          <a:xfrm>
            <a:off x="798146" y="3595225"/>
            <a:ext cx="8374376" cy="523220"/>
          </a:xfrm>
          <a:prstGeom prst="rect">
            <a:avLst/>
          </a:prstGeom>
        </p:spPr>
        <p:txBody>
          <a:bodyPr wrap="square">
            <a:spAutoFit/>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gn="just">
              <a:lnSpc>
                <a:spcPct val="100000"/>
              </a:lnSpc>
              <a:defRPr/>
            </a:pPr>
            <a:r>
              <a:rPr lang="en-US" sz="2800" dirty="0" err="1">
                <a:solidFill>
                  <a:schemeClr val="tx1"/>
                </a:solidFill>
                <a:latin typeface="Cambria" panose="02040503050406030204" pitchFamily="18" charset="0"/>
                <a:ea typeface="Cambria" panose="02040503050406030204" pitchFamily="18" charset="0"/>
                <a:cs typeface="Arial" panose="020B0604020202020204" pitchFamily="34" charset="0"/>
              </a:rPr>
              <a:t>Thực</a:t>
            </a:r>
            <a:r>
              <a:rPr lang="en-US" sz="2800" dirty="0">
                <a:solidFill>
                  <a:schemeClr val="tx1"/>
                </a:solidFill>
                <a:latin typeface="Cambria" panose="02040503050406030204" pitchFamily="18" charset="0"/>
                <a:ea typeface="Cambria" panose="02040503050406030204" pitchFamily="18" charset="0"/>
                <a:cs typeface="Arial" panose="020B0604020202020204" pitchFamily="34" charset="0"/>
              </a:rPr>
              <a:t> </a:t>
            </a:r>
            <a:r>
              <a:rPr lang="en-US" sz="2800" dirty="0" err="1">
                <a:solidFill>
                  <a:schemeClr val="tx1"/>
                </a:solidFill>
                <a:latin typeface="Cambria" panose="02040503050406030204" pitchFamily="18" charset="0"/>
                <a:ea typeface="Cambria" panose="02040503050406030204" pitchFamily="18" charset="0"/>
                <a:cs typeface="Arial" panose="020B0604020202020204" pitchFamily="34" charset="0"/>
              </a:rPr>
              <a:t>hành</a:t>
            </a:r>
            <a:r>
              <a:rPr lang="en-US" sz="2800" dirty="0">
                <a:solidFill>
                  <a:schemeClr val="tx1"/>
                </a:solidFill>
                <a:latin typeface="Cambria" panose="02040503050406030204" pitchFamily="18" charset="0"/>
                <a:ea typeface="Cambria" panose="02040503050406030204" pitchFamily="18" charset="0"/>
                <a:cs typeface="Arial" panose="020B0604020202020204" pitchFamily="34" charset="0"/>
              </a:rPr>
              <a:t>: H</a:t>
            </a:r>
            <a:r>
              <a:rPr lang="vi-VN" sz="2800" dirty="0">
                <a:solidFill>
                  <a:schemeClr val="tx1"/>
                </a:solidFill>
                <a:latin typeface="Cambria" panose="02040503050406030204" pitchFamily="18" charset="0"/>
                <a:ea typeface="Cambria" panose="02040503050406030204" pitchFamily="18" charset="0"/>
                <a:cs typeface="Arial" panose="020B0604020202020204" pitchFamily="34" charset="0"/>
              </a:rPr>
              <a:t>ư</a:t>
            </a:r>
            <a:r>
              <a:rPr lang="en-US" sz="2800" dirty="0" err="1">
                <a:solidFill>
                  <a:schemeClr val="tx1"/>
                </a:solidFill>
                <a:latin typeface="Cambria" panose="02040503050406030204" pitchFamily="18" charset="0"/>
                <a:ea typeface="Cambria" panose="02040503050406030204" pitchFamily="18" charset="0"/>
                <a:cs typeface="Arial" panose="020B0604020202020204" pitchFamily="34" charset="0"/>
              </a:rPr>
              <a:t>ớng</a:t>
            </a:r>
            <a:r>
              <a:rPr lang="en-US" sz="2800" dirty="0">
                <a:solidFill>
                  <a:schemeClr val="tx1"/>
                </a:solidFill>
                <a:latin typeface="Cambria" panose="02040503050406030204" pitchFamily="18" charset="0"/>
                <a:ea typeface="Cambria" panose="02040503050406030204" pitchFamily="18" charset="0"/>
                <a:cs typeface="Arial" panose="020B0604020202020204" pitchFamily="34" charset="0"/>
              </a:rPr>
              <a:t> </a:t>
            </a:r>
            <a:r>
              <a:rPr lang="en-US" sz="2800" dirty="0" err="1">
                <a:solidFill>
                  <a:schemeClr val="tx1"/>
                </a:solidFill>
                <a:latin typeface="Cambria" panose="02040503050406030204" pitchFamily="18" charset="0"/>
                <a:ea typeface="Cambria" panose="02040503050406030204" pitchFamily="18" charset="0"/>
                <a:cs typeface="Arial" panose="020B0604020202020204" pitchFamily="34" charset="0"/>
              </a:rPr>
              <a:t>dẫn</a:t>
            </a:r>
            <a:r>
              <a:rPr lang="en-US" sz="2800" dirty="0">
                <a:solidFill>
                  <a:schemeClr val="tx1"/>
                </a:solidFill>
                <a:latin typeface="Cambria" panose="02040503050406030204" pitchFamily="18" charset="0"/>
                <a:ea typeface="Cambria" panose="02040503050406030204" pitchFamily="18" charset="0"/>
                <a:cs typeface="Arial" panose="020B0604020202020204" pitchFamily="34" charset="0"/>
              </a:rPr>
              <a:t> </a:t>
            </a:r>
            <a:r>
              <a:rPr lang="en-US" sz="2800" dirty="0" err="1">
                <a:solidFill>
                  <a:schemeClr val="tx1"/>
                </a:solidFill>
                <a:latin typeface="Cambria" panose="02040503050406030204" pitchFamily="18" charset="0"/>
                <a:ea typeface="Cambria" panose="02040503050406030204" pitchFamily="18" charset="0"/>
                <a:cs typeface="Arial" panose="020B0604020202020204" pitchFamily="34" charset="0"/>
              </a:rPr>
              <a:t>viết</a:t>
            </a:r>
            <a:r>
              <a:rPr lang="en-US" sz="2800" dirty="0">
                <a:solidFill>
                  <a:schemeClr val="tx1"/>
                </a:solidFill>
                <a:latin typeface="Cambria" panose="02040503050406030204" pitchFamily="18" charset="0"/>
                <a:ea typeface="Cambria" panose="02040503050406030204" pitchFamily="18" charset="0"/>
                <a:cs typeface="Arial" panose="020B0604020202020204" pitchFamily="34" charset="0"/>
              </a:rPr>
              <a:t> test case</a:t>
            </a:r>
          </a:p>
        </p:txBody>
      </p:sp>
    </p:spTree>
    <p:extLst>
      <p:ext uri="{BB962C8B-B14F-4D97-AF65-F5344CB8AC3E}">
        <p14:creationId xmlns:p14="http://schemas.microsoft.com/office/powerpoint/2010/main" val="760142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F620FA-9474-0C00-3F65-6D8A05C8EBDE}"/>
              </a:ext>
            </a:extLst>
          </p:cNvPr>
          <p:cNvSpPr>
            <a:spLocks noGrp="1"/>
          </p:cNvSpPr>
          <p:nvPr>
            <p:ph type="title"/>
          </p:nvPr>
        </p:nvSpPr>
        <p:spPr>
          <a:xfrm>
            <a:off x="418289" y="226362"/>
            <a:ext cx="10362279" cy="463958"/>
          </a:xfrm>
        </p:spPr>
        <p:txBody>
          <a:bodyPr/>
          <a:lstStyle/>
          <a:p>
            <a:r>
              <a:rPr lang="en-GB" dirty="0"/>
              <a:t>1. </a:t>
            </a:r>
            <a:r>
              <a:rPr lang="en-US" dirty="0" err="1"/>
              <a:t>Tổng</a:t>
            </a:r>
            <a:r>
              <a:rPr lang="en-US" dirty="0"/>
              <a:t> </a:t>
            </a:r>
            <a:r>
              <a:rPr lang="en-US" dirty="0" err="1"/>
              <a:t>quan</a:t>
            </a:r>
            <a:r>
              <a:rPr lang="en-US" dirty="0"/>
              <a:t> </a:t>
            </a:r>
            <a:r>
              <a:rPr lang="en-US" dirty="0" err="1"/>
              <a:t>về</a:t>
            </a:r>
            <a:r>
              <a:rPr lang="en-US" dirty="0"/>
              <a:t> test case</a:t>
            </a:r>
            <a:endParaRPr lang="en-GB" dirty="0"/>
          </a:p>
        </p:txBody>
      </p:sp>
      <p:pic>
        <p:nvPicPr>
          <p:cNvPr id="6" name="Picture 5">
            <a:extLst>
              <a:ext uri="{FF2B5EF4-FFF2-40B4-BE49-F238E27FC236}">
                <a16:creationId xmlns:a16="http://schemas.microsoft.com/office/drawing/2014/main" id="{94C3118C-3798-48BE-838F-7364D909BC37}"/>
              </a:ext>
            </a:extLst>
          </p:cNvPr>
          <p:cNvPicPr>
            <a:picLocks noChangeAspect="1"/>
          </p:cNvPicPr>
          <p:nvPr/>
        </p:nvPicPr>
        <p:blipFill rotWithShape="1">
          <a:blip r:embed="rId2"/>
          <a:srcRect l="2782" t="2397" b="2397"/>
          <a:stretch/>
        </p:blipFill>
        <p:spPr>
          <a:xfrm>
            <a:off x="0" y="774357"/>
            <a:ext cx="6096000" cy="6083644"/>
          </a:xfrm>
          <a:prstGeom prst="rect">
            <a:avLst/>
          </a:prstGeom>
        </p:spPr>
      </p:pic>
      <p:grpSp>
        <p:nvGrpSpPr>
          <p:cNvPr id="7" name="Group 2">
            <a:extLst>
              <a:ext uri="{FF2B5EF4-FFF2-40B4-BE49-F238E27FC236}">
                <a16:creationId xmlns:a16="http://schemas.microsoft.com/office/drawing/2014/main" id="{DAB491C3-2802-481B-93EA-AD7B32FBB402}"/>
              </a:ext>
            </a:extLst>
          </p:cNvPr>
          <p:cNvGrpSpPr/>
          <p:nvPr/>
        </p:nvGrpSpPr>
        <p:grpSpPr>
          <a:xfrm>
            <a:off x="8690919" y="-2735992"/>
            <a:ext cx="2186730" cy="615893"/>
            <a:chOff x="0" y="0"/>
            <a:chExt cx="2592095" cy="162211"/>
          </a:xfrm>
        </p:grpSpPr>
        <p:sp>
          <p:nvSpPr>
            <p:cNvPr id="8" name="Freeform 3">
              <a:extLst>
                <a:ext uri="{FF2B5EF4-FFF2-40B4-BE49-F238E27FC236}">
                  <a16:creationId xmlns:a16="http://schemas.microsoft.com/office/drawing/2014/main" id="{0CC944E8-0BCE-419B-BD91-F18349284C6C}"/>
                </a:ext>
              </a:extLst>
            </p:cNvPr>
            <p:cNvSpPr/>
            <p:nvPr/>
          </p:nvSpPr>
          <p:spPr>
            <a:xfrm>
              <a:off x="0" y="0"/>
              <a:ext cx="2592095" cy="162211"/>
            </a:xfrm>
            <a:custGeom>
              <a:avLst/>
              <a:gdLst/>
              <a:ahLst/>
              <a:cxnLst/>
              <a:rect l="l" t="t" r="r" b="b"/>
              <a:pathLst>
                <a:path w="2592095" h="162211">
                  <a:moveTo>
                    <a:pt x="0" y="0"/>
                  </a:moveTo>
                  <a:lnTo>
                    <a:pt x="2592095" y="0"/>
                  </a:lnTo>
                  <a:lnTo>
                    <a:pt x="2592095" y="162211"/>
                  </a:lnTo>
                  <a:lnTo>
                    <a:pt x="0" y="162211"/>
                  </a:lnTo>
                  <a:close/>
                </a:path>
              </a:pathLst>
            </a:custGeom>
            <a:solidFill>
              <a:srgbClr val="FFFFFF"/>
            </a:solidFill>
          </p:spPr>
        </p:sp>
        <p:sp>
          <p:nvSpPr>
            <p:cNvPr id="9" name="TextBox 4">
              <a:extLst>
                <a:ext uri="{FF2B5EF4-FFF2-40B4-BE49-F238E27FC236}">
                  <a16:creationId xmlns:a16="http://schemas.microsoft.com/office/drawing/2014/main" id="{5ABCF12E-E19A-4910-8D29-100F403D359F}"/>
                </a:ext>
              </a:extLst>
            </p:cNvPr>
            <p:cNvSpPr txBox="1"/>
            <p:nvPr/>
          </p:nvSpPr>
          <p:spPr>
            <a:xfrm>
              <a:off x="0" y="0"/>
              <a:ext cx="2563358" cy="162211"/>
            </a:xfrm>
            <a:prstGeom prst="rect">
              <a:avLst/>
            </a:prstGeom>
          </p:spPr>
          <p:txBody>
            <a:bodyPr lIns="50800" tIns="50800" rIns="50800" bIns="50800" rtlCol="0" anchor="ctr"/>
            <a:lstStyle/>
            <a:p>
              <a:pPr algn="ctr">
                <a:lnSpc>
                  <a:spcPts val="2940"/>
                </a:lnSpc>
              </a:pPr>
              <a:r>
                <a:rPr lang="en-US" sz="2100" u="none" dirty="0">
                  <a:solidFill>
                    <a:srgbClr val="2C434E"/>
                  </a:solidFill>
                  <a:latin typeface="Noto Sans Bold"/>
                </a:rPr>
                <a:t>BUSINESS AND CORPORATE</a:t>
              </a:r>
            </a:p>
          </p:txBody>
        </p:sp>
      </p:grpSp>
      <p:grpSp>
        <p:nvGrpSpPr>
          <p:cNvPr id="10" name="Group 6">
            <a:extLst>
              <a:ext uri="{FF2B5EF4-FFF2-40B4-BE49-F238E27FC236}">
                <a16:creationId xmlns:a16="http://schemas.microsoft.com/office/drawing/2014/main" id="{20334EAB-5FC3-4BEE-9CF8-A828269C672B}"/>
              </a:ext>
            </a:extLst>
          </p:cNvPr>
          <p:cNvGrpSpPr/>
          <p:nvPr/>
        </p:nvGrpSpPr>
        <p:grpSpPr>
          <a:xfrm>
            <a:off x="156519" y="-2735992"/>
            <a:ext cx="484824" cy="596049"/>
            <a:chOff x="0" y="0"/>
            <a:chExt cx="1536012" cy="156984"/>
          </a:xfrm>
        </p:grpSpPr>
        <p:sp>
          <p:nvSpPr>
            <p:cNvPr id="11" name="Freeform 7">
              <a:extLst>
                <a:ext uri="{FF2B5EF4-FFF2-40B4-BE49-F238E27FC236}">
                  <a16:creationId xmlns:a16="http://schemas.microsoft.com/office/drawing/2014/main" id="{15D49659-DA4D-4724-86DC-1F1BD74844C5}"/>
                </a:ext>
              </a:extLst>
            </p:cNvPr>
            <p:cNvSpPr/>
            <p:nvPr/>
          </p:nvSpPr>
          <p:spPr>
            <a:xfrm>
              <a:off x="0" y="0"/>
              <a:ext cx="1536012" cy="156984"/>
            </a:xfrm>
            <a:custGeom>
              <a:avLst/>
              <a:gdLst/>
              <a:ahLst/>
              <a:cxnLst/>
              <a:rect l="l" t="t" r="r" b="b"/>
              <a:pathLst>
                <a:path w="1536012" h="156984">
                  <a:moveTo>
                    <a:pt x="0" y="0"/>
                  </a:moveTo>
                  <a:lnTo>
                    <a:pt x="1536012" y="0"/>
                  </a:lnTo>
                  <a:lnTo>
                    <a:pt x="1536012" y="156984"/>
                  </a:lnTo>
                  <a:lnTo>
                    <a:pt x="0" y="156984"/>
                  </a:lnTo>
                  <a:close/>
                </a:path>
              </a:pathLst>
            </a:custGeom>
            <a:solidFill>
              <a:srgbClr val="FFFFFF"/>
            </a:solidFill>
          </p:spPr>
        </p:sp>
        <p:sp>
          <p:nvSpPr>
            <p:cNvPr id="12" name="TextBox 8">
              <a:extLst>
                <a:ext uri="{FF2B5EF4-FFF2-40B4-BE49-F238E27FC236}">
                  <a16:creationId xmlns:a16="http://schemas.microsoft.com/office/drawing/2014/main" id="{F35FB002-ECFD-4962-BF70-349EA3973B01}"/>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13" name="Group 9">
            <a:extLst>
              <a:ext uri="{FF2B5EF4-FFF2-40B4-BE49-F238E27FC236}">
                <a16:creationId xmlns:a16="http://schemas.microsoft.com/office/drawing/2014/main" id="{D5348FA8-B562-4FB8-B7A8-FC4869432C76}"/>
              </a:ext>
            </a:extLst>
          </p:cNvPr>
          <p:cNvGrpSpPr/>
          <p:nvPr/>
        </p:nvGrpSpPr>
        <p:grpSpPr>
          <a:xfrm>
            <a:off x="0" y="5673266"/>
            <a:ext cx="1820562" cy="596049"/>
            <a:chOff x="0" y="0"/>
            <a:chExt cx="1536012" cy="156984"/>
          </a:xfrm>
        </p:grpSpPr>
        <p:sp>
          <p:nvSpPr>
            <p:cNvPr id="14" name="Freeform 10">
              <a:extLst>
                <a:ext uri="{FF2B5EF4-FFF2-40B4-BE49-F238E27FC236}">
                  <a16:creationId xmlns:a16="http://schemas.microsoft.com/office/drawing/2014/main" id="{CE4C6A24-703D-41C8-9699-2E442BA28357}"/>
                </a:ext>
              </a:extLst>
            </p:cNvPr>
            <p:cNvSpPr/>
            <p:nvPr/>
          </p:nvSpPr>
          <p:spPr>
            <a:xfrm>
              <a:off x="0" y="0"/>
              <a:ext cx="1536012" cy="156984"/>
            </a:xfrm>
            <a:custGeom>
              <a:avLst/>
              <a:gdLst/>
              <a:ahLst/>
              <a:cxnLst/>
              <a:rect l="l" t="t" r="r" b="b"/>
              <a:pathLst>
                <a:path w="1536012" h="156984">
                  <a:moveTo>
                    <a:pt x="0" y="0"/>
                  </a:moveTo>
                  <a:lnTo>
                    <a:pt x="1536012" y="0"/>
                  </a:lnTo>
                  <a:lnTo>
                    <a:pt x="1536012" y="156984"/>
                  </a:lnTo>
                  <a:lnTo>
                    <a:pt x="0" y="156984"/>
                  </a:lnTo>
                  <a:close/>
                </a:path>
              </a:pathLst>
            </a:custGeom>
            <a:solidFill>
              <a:srgbClr val="7ED8FD"/>
            </a:solidFill>
          </p:spPr>
        </p:sp>
        <p:sp>
          <p:nvSpPr>
            <p:cNvPr id="15" name="TextBox 11">
              <a:extLst>
                <a:ext uri="{FF2B5EF4-FFF2-40B4-BE49-F238E27FC236}">
                  <a16:creationId xmlns:a16="http://schemas.microsoft.com/office/drawing/2014/main" id="{3DE5EF9A-FA69-4048-9BF6-606F34E84D93}"/>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16" name="Group 12">
            <a:extLst>
              <a:ext uri="{FF2B5EF4-FFF2-40B4-BE49-F238E27FC236}">
                <a16:creationId xmlns:a16="http://schemas.microsoft.com/office/drawing/2014/main" id="{EF400BC5-B23F-49E9-B2C2-54F5CC78C24E}"/>
              </a:ext>
            </a:extLst>
          </p:cNvPr>
          <p:cNvGrpSpPr/>
          <p:nvPr/>
        </p:nvGrpSpPr>
        <p:grpSpPr>
          <a:xfrm>
            <a:off x="8773296" y="5673266"/>
            <a:ext cx="3418703" cy="576205"/>
            <a:chOff x="0" y="0"/>
            <a:chExt cx="2517855" cy="135474"/>
          </a:xfrm>
        </p:grpSpPr>
        <p:sp>
          <p:nvSpPr>
            <p:cNvPr id="17" name="Freeform 13">
              <a:extLst>
                <a:ext uri="{FF2B5EF4-FFF2-40B4-BE49-F238E27FC236}">
                  <a16:creationId xmlns:a16="http://schemas.microsoft.com/office/drawing/2014/main" id="{1FD6ECEC-33A0-4744-8D46-867B7A8928B4}"/>
                </a:ext>
              </a:extLst>
            </p:cNvPr>
            <p:cNvSpPr/>
            <p:nvPr/>
          </p:nvSpPr>
          <p:spPr>
            <a:xfrm>
              <a:off x="0" y="0"/>
              <a:ext cx="2517855" cy="135474"/>
            </a:xfrm>
            <a:custGeom>
              <a:avLst/>
              <a:gdLst/>
              <a:ahLst/>
              <a:cxnLst/>
              <a:rect l="l" t="t" r="r" b="b"/>
              <a:pathLst>
                <a:path w="2517855" h="135474">
                  <a:moveTo>
                    <a:pt x="0" y="0"/>
                  </a:moveTo>
                  <a:lnTo>
                    <a:pt x="2517855" y="0"/>
                  </a:lnTo>
                  <a:lnTo>
                    <a:pt x="2517855" y="135474"/>
                  </a:lnTo>
                  <a:lnTo>
                    <a:pt x="0" y="135474"/>
                  </a:lnTo>
                  <a:close/>
                </a:path>
              </a:pathLst>
            </a:custGeom>
            <a:solidFill>
              <a:srgbClr val="7ED8FD"/>
            </a:solidFill>
          </p:spPr>
        </p:sp>
        <p:sp>
          <p:nvSpPr>
            <p:cNvPr id="18" name="TextBox 14">
              <a:extLst>
                <a:ext uri="{FF2B5EF4-FFF2-40B4-BE49-F238E27FC236}">
                  <a16:creationId xmlns:a16="http://schemas.microsoft.com/office/drawing/2014/main" id="{C6F8A51B-5070-4633-B540-703BDCB81378}"/>
                </a:ext>
              </a:extLst>
            </p:cNvPr>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19" name="Group 6">
            <a:extLst>
              <a:ext uri="{FF2B5EF4-FFF2-40B4-BE49-F238E27FC236}">
                <a16:creationId xmlns:a16="http://schemas.microsoft.com/office/drawing/2014/main" id="{1773D17D-6368-44FD-8129-62B8218CE1D8}"/>
              </a:ext>
            </a:extLst>
          </p:cNvPr>
          <p:cNvGrpSpPr/>
          <p:nvPr/>
        </p:nvGrpSpPr>
        <p:grpSpPr>
          <a:xfrm>
            <a:off x="0" y="1981575"/>
            <a:ext cx="1820562" cy="596049"/>
            <a:chOff x="0" y="0"/>
            <a:chExt cx="1536012" cy="156984"/>
          </a:xfrm>
        </p:grpSpPr>
        <p:sp>
          <p:nvSpPr>
            <p:cNvPr id="20" name="Freeform 7">
              <a:extLst>
                <a:ext uri="{FF2B5EF4-FFF2-40B4-BE49-F238E27FC236}">
                  <a16:creationId xmlns:a16="http://schemas.microsoft.com/office/drawing/2014/main" id="{F055DE66-0150-4EE2-AE82-6320F20C925E}"/>
                </a:ext>
              </a:extLst>
            </p:cNvPr>
            <p:cNvSpPr/>
            <p:nvPr/>
          </p:nvSpPr>
          <p:spPr>
            <a:xfrm>
              <a:off x="0" y="0"/>
              <a:ext cx="1536012" cy="156984"/>
            </a:xfrm>
            <a:custGeom>
              <a:avLst/>
              <a:gdLst/>
              <a:ahLst/>
              <a:cxnLst/>
              <a:rect l="l" t="t" r="r" b="b"/>
              <a:pathLst>
                <a:path w="1536012" h="156984">
                  <a:moveTo>
                    <a:pt x="0" y="0"/>
                  </a:moveTo>
                  <a:lnTo>
                    <a:pt x="1536012" y="0"/>
                  </a:lnTo>
                  <a:lnTo>
                    <a:pt x="1536012" y="156984"/>
                  </a:lnTo>
                  <a:lnTo>
                    <a:pt x="0" y="156984"/>
                  </a:lnTo>
                  <a:close/>
                </a:path>
              </a:pathLst>
            </a:custGeom>
            <a:solidFill>
              <a:srgbClr val="FFFFFF"/>
            </a:solidFill>
          </p:spPr>
        </p:sp>
        <p:sp>
          <p:nvSpPr>
            <p:cNvPr id="21" name="TextBox 8">
              <a:extLst>
                <a:ext uri="{FF2B5EF4-FFF2-40B4-BE49-F238E27FC236}">
                  <a16:creationId xmlns:a16="http://schemas.microsoft.com/office/drawing/2014/main" id="{67188CA7-E08C-4507-9244-7ADD8F0A40D7}"/>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2" name="Group 2">
            <a:extLst>
              <a:ext uri="{FF2B5EF4-FFF2-40B4-BE49-F238E27FC236}">
                <a16:creationId xmlns:a16="http://schemas.microsoft.com/office/drawing/2014/main" id="{EFE6CC47-D20F-4EFB-8FA8-00267A4E0D9B}"/>
              </a:ext>
            </a:extLst>
          </p:cNvPr>
          <p:cNvGrpSpPr/>
          <p:nvPr/>
        </p:nvGrpSpPr>
        <p:grpSpPr>
          <a:xfrm>
            <a:off x="6952735" y="1023040"/>
            <a:ext cx="5239265" cy="1564505"/>
            <a:chOff x="-84159" y="-249841"/>
            <a:chExt cx="2676254" cy="412052"/>
          </a:xfrm>
        </p:grpSpPr>
        <p:sp>
          <p:nvSpPr>
            <p:cNvPr id="23" name="Freeform 3">
              <a:extLst>
                <a:ext uri="{FF2B5EF4-FFF2-40B4-BE49-F238E27FC236}">
                  <a16:creationId xmlns:a16="http://schemas.microsoft.com/office/drawing/2014/main" id="{A5C7EC51-FCAC-4D75-90BE-E2340351C71D}"/>
                </a:ext>
              </a:extLst>
            </p:cNvPr>
            <p:cNvSpPr/>
            <p:nvPr/>
          </p:nvSpPr>
          <p:spPr>
            <a:xfrm>
              <a:off x="0" y="0"/>
              <a:ext cx="2592095" cy="162211"/>
            </a:xfrm>
            <a:custGeom>
              <a:avLst/>
              <a:gdLst/>
              <a:ahLst/>
              <a:cxnLst/>
              <a:rect l="l" t="t" r="r" b="b"/>
              <a:pathLst>
                <a:path w="2592095" h="162211">
                  <a:moveTo>
                    <a:pt x="0" y="0"/>
                  </a:moveTo>
                  <a:lnTo>
                    <a:pt x="2592095" y="0"/>
                  </a:lnTo>
                  <a:lnTo>
                    <a:pt x="2592095" y="162211"/>
                  </a:lnTo>
                  <a:lnTo>
                    <a:pt x="0" y="162211"/>
                  </a:lnTo>
                  <a:close/>
                </a:path>
              </a:pathLst>
            </a:custGeom>
            <a:solidFill>
              <a:srgbClr val="FFFFFF"/>
            </a:solidFill>
          </p:spPr>
        </p:sp>
        <p:sp>
          <p:nvSpPr>
            <p:cNvPr id="24" name="TextBox 4">
              <a:extLst>
                <a:ext uri="{FF2B5EF4-FFF2-40B4-BE49-F238E27FC236}">
                  <a16:creationId xmlns:a16="http://schemas.microsoft.com/office/drawing/2014/main" id="{4BA1C05D-277F-4FFC-A1A1-CC7FC5091501}"/>
                </a:ext>
              </a:extLst>
            </p:cNvPr>
            <p:cNvSpPr txBox="1"/>
            <p:nvPr/>
          </p:nvSpPr>
          <p:spPr>
            <a:xfrm>
              <a:off x="-84159" y="-249841"/>
              <a:ext cx="2563358" cy="162211"/>
            </a:xfrm>
            <a:prstGeom prst="rect">
              <a:avLst/>
            </a:prstGeom>
          </p:spPr>
          <p:txBody>
            <a:bodyPr lIns="50800" tIns="50800" rIns="50800" bIns="50800" rtlCol="0" anchor="ctr"/>
            <a:lstStyle/>
            <a:p>
              <a:pPr algn="ctr">
                <a:lnSpc>
                  <a:spcPts val="2940"/>
                </a:lnSpc>
              </a:pPr>
              <a:r>
                <a:rPr lang="en-US" sz="2100" dirty="0">
                  <a:solidFill>
                    <a:srgbClr val="2C434E"/>
                  </a:solidFill>
                  <a:latin typeface="Noto Sans Bold"/>
                </a:rPr>
                <a:t>Khoa </a:t>
              </a:r>
              <a:r>
                <a:rPr lang="en-US" sz="2100" dirty="0" err="1">
                  <a:solidFill>
                    <a:srgbClr val="2C434E"/>
                  </a:solidFill>
                  <a:latin typeface="Noto Sans Bold"/>
                </a:rPr>
                <a:t>Công</a:t>
              </a:r>
              <a:r>
                <a:rPr lang="en-US" sz="2100" dirty="0">
                  <a:solidFill>
                    <a:srgbClr val="2C434E"/>
                  </a:solidFill>
                  <a:latin typeface="Noto Sans Bold"/>
                </a:rPr>
                <a:t> </a:t>
              </a:r>
              <a:r>
                <a:rPr lang="en-US" sz="2100" dirty="0" err="1">
                  <a:solidFill>
                    <a:srgbClr val="2C434E"/>
                  </a:solidFill>
                  <a:latin typeface="Noto Sans Bold"/>
                </a:rPr>
                <a:t>nghệ</a:t>
              </a:r>
              <a:r>
                <a:rPr lang="en-US" sz="2100" dirty="0">
                  <a:solidFill>
                    <a:srgbClr val="2C434E"/>
                  </a:solidFill>
                  <a:latin typeface="Noto Sans Bold"/>
                </a:rPr>
                <a:t> </a:t>
              </a:r>
              <a:r>
                <a:rPr lang="en-US" sz="2100" dirty="0" err="1">
                  <a:solidFill>
                    <a:srgbClr val="2C434E"/>
                  </a:solidFill>
                  <a:latin typeface="Noto Sans Bold"/>
                </a:rPr>
                <a:t>thông</a:t>
              </a:r>
              <a:r>
                <a:rPr lang="en-US" sz="2100" dirty="0">
                  <a:solidFill>
                    <a:srgbClr val="2C434E"/>
                  </a:solidFill>
                  <a:latin typeface="Noto Sans Bold"/>
                </a:rPr>
                <a:t> tin</a:t>
              </a:r>
            </a:p>
          </p:txBody>
        </p:sp>
      </p:grpSp>
      <p:sp>
        <p:nvSpPr>
          <p:cNvPr id="25" name="TextBox 15">
            <a:extLst>
              <a:ext uri="{FF2B5EF4-FFF2-40B4-BE49-F238E27FC236}">
                <a16:creationId xmlns:a16="http://schemas.microsoft.com/office/drawing/2014/main" id="{BA1FF216-A0B4-4DE8-A714-60F16317CB6C}"/>
              </a:ext>
            </a:extLst>
          </p:cNvPr>
          <p:cNvSpPr txBox="1"/>
          <p:nvPr/>
        </p:nvSpPr>
        <p:spPr>
          <a:xfrm>
            <a:off x="6783125" y="1971652"/>
            <a:ext cx="5492661" cy="1026884"/>
          </a:xfrm>
          <a:prstGeom prst="rect">
            <a:avLst/>
          </a:prstGeom>
        </p:spPr>
        <p:txBody>
          <a:bodyPr wrap="square" lIns="0" tIns="0" rIns="0" bIns="0" rtlCol="0" anchor="t">
            <a:spAutoFit/>
          </a:bodyPr>
          <a:lstStyle/>
          <a:p>
            <a:pPr marL="0" lvl="0" indent="0" algn="ctr">
              <a:lnSpc>
                <a:spcPts val="9267"/>
              </a:lnSpc>
              <a:spcBef>
                <a:spcPct val="0"/>
              </a:spcBef>
            </a:pPr>
            <a:r>
              <a:rPr lang="en-US" sz="4000" dirty="0">
                <a:solidFill>
                  <a:srgbClr val="12222B"/>
                </a:solidFill>
                <a:latin typeface="Open Sans Bold"/>
              </a:rPr>
              <a:t>T</a:t>
            </a:r>
            <a:r>
              <a:rPr lang="en-US" sz="4000" u="none" dirty="0">
                <a:solidFill>
                  <a:srgbClr val="12222B"/>
                </a:solidFill>
                <a:latin typeface="Open Sans Bold"/>
              </a:rPr>
              <a:t>hanks for watching</a:t>
            </a:r>
          </a:p>
        </p:txBody>
      </p:sp>
      <p:sp>
        <p:nvSpPr>
          <p:cNvPr id="26" name="TextBox 16">
            <a:extLst>
              <a:ext uri="{FF2B5EF4-FFF2-40B4-BE49-F238E27FC236}">
                <a16:creationId xmlns:a16="http://schemas.microsoft.com/office/drawing/2014/main" id="{9BDE9B5E-DCAC-4EE3-8C64-1F152924E313}"/>
              </a:ext>
            </a:extLst>
          </p:cNvPr>
          <p:cNvSpPr txBox="1"/>
          <p:nvPr/>
        </p:nvSpPr>
        <p:spPr>
          <a:xfrm>
            <a:off x="6866912" y="3768656"/>
            <a:ext cx="5325088" cy="1265283"/>
          </a:xfrm>
          <a:prstGeom prst="rect">
            <a:avLst/>
          </a:prstGeom>
        </p:spPr>
        <p:txBody>
          <a:bodyPr lIns="0" tIns="0" rIns="0" bIns="0" rtlCol="0" anchor="t">
            <a:spAutoFit/>
          </a:bodyPr>
          <a:lstStyle/>
          <a:p>
            <a:pPr marL="0" lvl="0" indent="0" algn="ctr">
              <a:lnSpc>
                <a:spcPts val="3359"/>
              </a:lnSpc>
              <a:spcBef>
                <a:spcPct val="0"/>
              </a:spcBef>
            </a:pPr>
            <a:r>
              <a:rPr lang="en-US" sz="2000" i="1" u="none" dirty="0" err="1">
                <a:solidFill>
                  <a:srgbClr val="000000"/>
                </a:solidFill>
                <a:latin typeface="Noto Sans"/>
              </a:rPr>
              <a:t>Giảng</a:t>
            </a:r>
            <a:r>
              <a:rPr lang="en-US" sz="2000" i="1" u="none" dirty="0">
                <a:solidFill>
                  <a:srgbClr val="000000"/>
                </a:solidFill>
                <a:latin typeface="Noto Sans"/>
              </a:rPr>
              <a:t> </a:t>
            </a:r>
            <a:r>
              <a:rPr lang="en-US" sz="2000" i="1" u="none" dirty="0" err="1">
                <a:solidFill>
                  <a:srgbClr val="000000"/>
                </a:solidFill>
                <a:latin typeface="Noto Sans"/>
              </a:rPr>
              <a:t>viên</a:t>
            </a:r>
            <a:r>
              <a:rPr lang="en-US" sz="2000" i="1" u="none" dirty="0">
                <a:solidFill>
                  <a:srgbClr val="000000"/>
                </a:solidFill>
                <a:latin typeface="Noto Sans"/>
              </a:rPr>
              <a:t>: Lê </a:t>
            </a:r>
            <a:r>
              <a:rPr lang="en-US" sz="2000" i="1" u="none" dirty="0" err="1">
                <a:solidFill>
                  <a:srgbClr val="000000"/>
                </a:solidFill>
                <a:latin typeface="Noto Sans"/>
              </a:rPr>
              <a:t>Tuấn</a:t>
            </a:r>
            <a:r>
              <a:rPr lang="en-US" sz="2000" i="1" u="none" dirty="0">
                <a:solidFill>
                  <a:srgbClr val="000000"/>
                </a:solidFill>
                <a:latin typeface="Noto Sans"/>
              </a:rPr>
              <a:t> Anh</a:t>
            </a:r>
          </a:p>
          <a:p>
            <a:pPr marL="0" lvl="0" indent="0" algn="ctr">
              <a:lnSpc>
                <a:spcPts val="3359"/>
              </a:lnSpc>
              <a:spcBef>
                <a:spcPct val="0"/>
              </a:spcBef>
            </a:pPr>
            <a:r>
              <a:rPr lang="en-US" sz="2000" i="1" dirty="0" err="1">
                <a:solidFill>
                  <a:srgbClr val="000000"/>
                </a:solidFill>
                <a:latin typeface="Noto Sans"/>
              </a:rPr>
              <a:t>Bộ</a:t>
            </a:r>
            <a:r>
              <a:rPr lang="en-US" sz="2000" i="1" dirty="0">
                <a:solidFill>
                  <a:srgbClr val="000000"/>
                </a:solidFill>
                <a:latin typeface="Noto Sans"/>
              </a:rPr>
              <a:t> </a:t>
            </a:r>
            <a:r>
              <a:rPr lang="en-US" sz="2000" i="1" dirty="0" err="1">
                <a:solidFill>
                  <a:srgbClr val="000000"/>
                </a:solidFill>
                <a:latin typeface="Noto Sans"/>
              </a:rPr>
              <a:t>môn</a:t>
            </a:r>
            <a:r>
              <a:rPr lang="en-US" sz="2000" i="1" dirty="0">
                <a:solidFill>
                  <a:srgbClr val="000000"/>
                </a:solidFill>
                <a:latin typeface="Noto Sans"/>
              </a:rPr>
              <a:t>: </a:t>
            </a:r>
            <a:r>
              <a:rPr lang="en-US" sz="2000" i="1" dirty="0" err="1">
                <a:solidFill>
                  <a:srgbClr val="000000"/>
                </a:solidFill>
                <a:latin typeface="Noto Sans"/>
              </a:rPr>
              <a:t>Công</a:t>
            </a:r>
            <a:r>
              <a:rPr lang="en-US" sz="2000" i="1" dirty="0">
                <a:solidFill>
                  <a:srgbClr val="000000"/>
                </a:solidFill>
                <a:latin typeface="Noto Sans"/>
              </a:rPr>
              <a:t> </a:t>
            </a:r>
            <a:r>
              <a:rPr lang="en-US" sz="2000" i="1" dirty="0" err="1">
                <a:solidFill>
                  <a:srgbClr val="000000"/>
                </a:solidFill>
                <a:latin typeface="Noto Sans"/>
              </a:rPr>
              <a:t>nghệ</a:t>
            </a:r>
            <a:r>
              <a:rPr lang="en-US" sz="2000" i="1" dirty="0">
                <a:solidFill>
                  <a:srgbClr val="000000"/>
                </a:solidFill>
                <a:latin typeface="Noto Sans"/>
              </a:rPr>
              <a:t> </a:t>
            </a:r>
            <a:r>
              <a:rPr lang="en-US" sz="2000" i="1" dirty="0" err="1">
                <a:solidFill>
                  <a:srgbClr val="000000"/>
                </a:solidFill>
                <a:latin typeface="Noto Sans"/>
              </a:rPr>
              <a:t>phần</a:t>
            </a:r>
            <a:r>
              <a:rPr lang="en-US" sz="2000" i="1" dirty="0">
                <a:solidFill>
                  <a:srgbClr val="000000"/>
                </a:solidFill>
                <a:latin typeface="Noto Sans"/>
              </a:rPr>
              <a:t> </a:t>
            </a:r>
            <a:r>
              <a:rPr lang="en-US" sz="2000" i="1" dirty="0" err="1">
                <a:solidFill>
                  <a:srgbClr val="000000"/>
                </a:solidFill>
                <a:latin typeface="Noto Sans"/>
              </a:rPr>
              <a:t>mềm</a:t>
            </a:r>
            <a:endParaRPr lang="en-US" sz="2000" i="1" dirty="0">
              <a:solidFill>
                <a:srgbClr val="000000"/>
              </a:solidFill>
              <a:latin typeface="Noto Sans"/>
            </a:endParaRPr>
          </a:p>
          <a:p>
            <a:pPr marL="0" lvl="0" indent="0" algn="ctr">
              <a:lnSpc>
                <a:spcPts val="3359"/>
              </a:lnSpc>
              <a:spcBef>
                <a:spcPct val="0"/>
              </a:spcBef>
            </a:pPr>
            <a:r>
              <a:rPr lang="en-US" sz="2000" i="1" u="none" dirty="0">
                <a:solidFill>
                  <a:srgbClr val="000000"/>
                </a:solidFill>
                <a:latin typeface="Noto Sans"/>
              </a:rPr>
              <a:t>Account: AnhLT</a:t>
            </a:r>
            <a:r>
              <a:rPr lang="en-US" sz="2000" i="1" dirty="0">
                <a:solidFill>
                  <a:srgbClr val="000000"/>
                </a:solidFill>
                <a:latin typeface="Noto Sans"/>
              </a:rPr>
              <a:t>2@eaut.edu.vn</a:t>
            </a:r>
            <a:r>
              <a:rPr lang="en-US" sz="2000" i="1" u="none" dirty="0">
                <a:solidFill>
                  <a:srgbClr val="000000"/>
                </a:solidFill>
                <a:latin typeface="Noto Sans"/>
              </a:rPr>
              <a:t> </a:t>
            </a:r>
          </a:p>
        </p:txBody>
      </p:sp>
    </p:spTree>
    <p:extLst>
      <p:ext uri="{BB962C8B-B14F-4D97-AF65-F5344CB8AC3E}">
        <p14:creationId xmlns:p14="http://schemas.microsoft.com/office/powerpoint/2010/main" val="321447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down)">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down)">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down)">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B5DF94-CCA2-C377-9249-33CB6FD2EF90}"/>
              </a:ext>
            </a:extLst>
          </p:cNvPr>
          <p:cNvSpPr>
            <a:spLocks noGrp="1"/>
          </p:cNvSpPr>
          <p:nvPr>
            <p:ph type="title"/>
          </p:nvPr>
        </p:nvSpPr>
        <p:spPr>
          <a:xfrm>
            <a:off x="418289" y="121512"/>
            <a:ext cx="10695758" cy="644123"/>
          </a:xfrm>
        </p:spPr>
        <p:txBody>
          <a:bodyPr/>
          <a:lstStyle/>
          <a:p>
            <a:r>
              <a:rPr lang="en-GB" dirty="0"/>
              <a:t>NỘI DUNG THỰC HÀNH</a:t>
            </a:r>
          </a:p>
        </p:txBody>
      </p:sp>
      <p:sp>
        <p:nvSpPr>
          <p:cNvPr id="4" name="Content Placeholder 3">
            <a:extLst>
              <a:ext uri="{FF2B5EF4-FFF2-40B4-BE49-F238E27FC236}">
                <a16:creationId xmlns:a16="http://schemas.microsoft.com/office/drawing/2014/main" id="{18AA3744-609E-5AEC-D0A9-C1172BF6A422}"/>
              </a:ext>
            </a:extLst>
          </p:cNvPr>
          <p:cNvSpPr>
            <a:spLocks noGrp="1"/>
          </p:cNvSpPr>
          <p:nvPr>
            <p:ph sz="quarter" idx="13"/>
          </p:nvPr>
        </p:nvSpPr>
        <p:spPr>
          <a:xfrm>
            <a:off x="418289" y="1057498"/>
            <a:ext cx="11400098" cy="5434866"/>
          </a:xfrm>
        </p:spPr>
        <p:txBody>
          <a:bodyPr/>
          <a:lstStyle/>
          <a:p>
            <a:pPr marL="457200" indent="-457200">
              <a:lnSpc>
                <a:spcPct val="130000"/>
              </a:lnSpc>
              <a:spcBef>
                <a:spcPts val="600"/>
              </a:spcBef>
              <a:buFont typeface="+mj-lt"/>
              <a:buAutoNum type="arabicPeriod"/>
            </a:pPr>
            <a:r>
              <a:rPr lang="en-US" b="1" dirty="0" err="1">
                <a:solidFill>
                  <a:schemeClr val="tx1"/>
                </a:solidFill>
              </a:rPr>
              <a:t>Tổng</a:t>
            </a:r>
            <a:r>
              <a:rPr lang="en-US" b="1" dirty="0">
                <a:solidFill>
                  <a:schemeClr val="tx1"/>
                </a:solidFill>
              </a:rPr>
              <a:t> </a:t>
            </a:r>
            <a:r>
              <a:rPr lang="en-US" b="1" dirty="0" err="1">
                <a:solidFill>
                  <a:schemeClr val="tx1"/>
                </a:solidFill>
              </a:rPr>
              <a:t>quan</a:t>
            </a:r>
            <a:r>
              <a:rPr lang="en-US" b="1" dirty="0">
                <a:solidFill>
                  <a:schemeClr val="tx1"/>
                </a:solidFill>
              </a:rPr>
              <a:t> test case </a:t>
            </a:r>
            <a:endParaRPr lang="de-DE" b="1" dirty="0">
              <a:solidFill>
                <a:schemeClr val="tx1"/>
              </a:solidFill>
            </a:endParaRPr>
          </a:p>
          <a:p>
            <a:pPr marL="457200" indent="-457200">
              <a:lnSpc>
                <a:spcPct val="130000"/>
              </a:lnSpc>
              <a:spcBef>
                <a:spcPts val="600"/>
              </a:spcBef>
              <a:buFont typeface="+mj-lt"/>
              <a:buAutoNum type="arabicPeriod"/>
            </a:pPr>
            <a:r>
              <a:rPr lang="en-US" b="1" dirty="0" err="1"/>
              <a:t>Hướng</a:t>
            </a:r>
            <a:r>
              <a:rPr lang="en-US" b="1" dirty="0"/>
              <a:t> </a:t>
            </a:r>
            <a:r>
              <a:rPr lang="en-US" b="1" dirty="0" err="1"/>
              <a:t>dẫn</a:t>
            </a:r>
            <a:r>
              <a:rPr lang="en-US" b="1" dirty="0"/>
              <a:t> </a:t>
            </a:r>
            <a:r>
              <a:rPr lang="en-US" b="1" dirty="0" err="1"/>
              <a:t>viết</a:t>
            </a:r>
            <a:r>
              <a:rPr lang="en-US" b="1" dirty="0"/>
              <a:t> test case</a:t>
            </a:r>
            <a:endParaRPr lang="de-DE" b="1" dirty="0">
              <a:solidFill>
                <a:schemeClr val="tx1"/>
              </a:solidFill>
            </a:endParaRPr>
          </a:p>
          <a:p>
            <a:pPr marL="457200" indent="-457200">
              <a:lnSpc>
                <a:spcPct val="130000"/>
              </a:lnSpc>
              <a:spcBef>
                <a:spcPts val="600"/>
              </a:spcBef>
              <a:buFont typeface="+mj-lt"/>
              <a:buAutoNum type="arabicPeriod"/>
            </a:pPr>
            <a:r>
              <a:rPr lang="en-US" b="1" dirty="0" err="1">
                <a:solidFill>
                  <a:schemeClr val="tx1"/>
                </a:solidFill>
              </a:rPr>
              <a:t>Ví</a:t>
            </a:r>
            <a:r>
              <a:rPr lang="en-US" b="1" dirty="0">
                <a:solidFill>
                  <a:schemeClr val="tx1"/>
                </a:solidFill>
              </a:rPr>
              <a:t> </a:t>
            </a:r>
            <a:r>
              <a:rPr lang="en-US" b="1">
                <a:solidFill>
                  <a:schemeClr val="tx1"/>
                </a:solidFill>
              </a:rPr>
              <a:t>dụ</a:t>
            </a:r>
            <a:endParaRPr lang="de-DE" b="1" dirty="0">
              <a:solidFill>
                <a:schemeClr val="tx1"/>
              </a:solidFill>
            </a:endParaRPr>
          </a:p>
        </p:txBody>
      </p:sp>
    </p:spTree>
    <p:extLst>
      <p:ext uri="{BB962C8B-B14F-4D97-AF65-F5344CB8AC3E}">
        <p14:creationId xmlns:p14="http://schemas.microsoft.com/office/powerpoint/2010/main" val="2517299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149582-27AF-44B9-3AE5-296D00E945B8}"/>
              </a:ext>
            </a:extLst>
          </p:cNvPr>
          <p:cNvSpPr>
            <a:spLocks noGrp="1"/>
          </p:cNvSpPr>
          <p:nvPr>
            <p:ph type="title"/>
          </p:nvPr>
        </p:nvSpPr>
        <p:spPr>
          <a:xfrm>
            <a:off x="403017" y="195674"/>
            <a:ext cx="10377551" cy="463958"/>
          </a:xfrm>
        </p:spPr>
        <p:txBody>
          <a:bodyPr/>
          <a:lstStyle/>
          <a:p>
            <a:r>
              <a:rPr lang="en-GB"/>
              <a:t>MỤC TIÊU</a:t>
            </a:r>
          </a:p>
        </p:txBody>
      </p:sp>
      <p:sp>
        <p:nvSpPr>
          <p:cNvPr id="4" name="Content Placeholder 3">
            <a:extLst>
              <a:ext uri="{FF2B5EF4-FFF2-40B4-BE49-F238E27FC236}">
                <a16:creationId xmlns:a16="http://schemas.microsoft.com/office/drawing/2014/main" id="{AB3DE417-DA10-65D3-A5C0-8D0BC9B1ADA4}"/>
              </a:ext>
            </a:extLst>
          </p:cNvPr>
          <p:cNvSpPr>
            <a:spLocks noGrp="1"/>
          </p:cNvSpPr>
          <p:nvPr>
            <p:ph sz="quarter" idx="13"/>
          </p:nvPr>
        </p:nvSpPr>
        <p:spPr>
          <a:xfrm>
            <a:off x="403017" y="1045459"/>
            <a:ext cx="11400098" cy="5434866"/>
          </a:xfrm>
        </p:spPr>
        <p:txBody>
          <a:bodyPr/>
          <a:lstStyle/>
          <a:p>
            <a:pPr marL="0" indent="0">
              <a:buNone/>
            </a:pPr>
            <a:r>
              <a:rPr lang="vi-VN" dirty="0">
                <a:solidFill>
                  <a:schemeClr val="tx1"/>
                </a:solidFill>
              </a:rPr>
              <a:t>Sau bài học này, người học có thể:</a:t>
            </a:r>
          </a:p>
          <a:p>
            <a:pPr marL="0" lvl="0" indent="0" algn="l" eaLnBrk="0" fontAlgn="base" hangingPunct="0">
              <a:lnSpc>
                <a:spcPct val="150000"/>
              </a:lnSpc>
              <a:spcBef>
                <a:spcPct val="0"/>
              </a:spcBef>
              <a:spcAft>
                <a:spcPct val="0"/>
              </a:spcAft>
              <a:buNone/>
            </a:pPr>
            <a:r>
              <a:rPr lang="en-US" altLang="en-US" b="1" dirty="0"/>
              <a:t>1. </a:t>
            </a:r>
            <a:r>
              <a:rPr lang="en-US" altLang="en-US" b="1" dirty="0" err="1"/>
              <a:t>Hiểu</a:t>
            </a:r>
            <a:r>
              <a:rPr lang="en-US" altLang="en-US" b="1" dirty="0"/>
              <a:t> </a:t>
            </a:r>
            <a:r>
              <a:rPr lang="en-US" altLang="en-US" b="1" dirty="0" err="1"/>
              <a:t>đúng</a:t>
            </a:r>
            <a:r>
              <a:rPr lang="en-US" altLang="en-US" b="1" dirty="0"/>
              <a:t> </a:t>
            </a:r>
            <a:r>
              <a:rPr lang="en-US" altLang="en-US" b="1" dirty="0" err="1"/>
              <a:t>về</a:t>
            </a:r>
            <a:r>
              <a:rPr lang="en-US" altLang="en-US" b="1" dirty="0"/>
              <a:t> Test Case</a:t>
            </a:r>
            <a:endParaRPr lang="en-US" altLang="en-US" dirty="0"/>
          </a:p>
          <a:p>
            <a:pPr marL="0" lvl="0" indent="0" algn="l" eaLnBrk="0" fontAlgn="base" hangingPunct="0">
              <a:lnSpc>
                <a:spcPct val="150000"/>
              </a:lnSpc>
              <a:spcBef>
                <a:spcPct val="0"/>
              </a:spcBef>
              <a:spcAft>
                <a:spcPct val="0"/>
              </a:spcAft>
              <a:buNone/>
            </a:pPr>
            <a:r>
              <a:rPr lang="en-US" altLang="en-US" dirty="0" err="1"/>
              <a:t>Khái</a:t>
            </a:r>
            <a:r>
              <a:rPr lang="en-US" altLang="en-US" dirty="0"/>
              <a:t> </a:t>
            </a:r>
            <a:r>
              <a:rPr lang="en-US" altLang="en-US" dirty="0" err="1"/>
              <a:t>niệm</a:t>
            </a:r>
            <a:r>
              <a:rPr lang="en-US" altLang="en-US" dirty="0"/>
              <a:t>, </a:t>
            </a:r>
            <a:r>
              <a:rPr lang="en-US" altLang="en-US" dirty="0" err="1"/>
              <a:t>vai</a:t>
            </a:r>
            <a:r>
              <a:rPr lang="en-US" altLang="en-US" dirty="0"/>
              <a:t> </a:t>
            </a:r>
            <a:r>
              <a:rPr lang="en-US" altLang="en-US" dirty="0" err="1"/>
              <a:t>trò</a:t>
            </a:r>
            <a:r>
              <a:rPr lang="en-US" altLang="en-US" dirty="0"/>
              <a:t> </a:t>
            </a:r>
            <a:r>
              <a:rPr lang="en-US" altLang="en-US" dirty="0" err="1"/>
              <a:t>và</a:t>
            </a:r>
            <a:r>
              <a:rPr lang="en-US" altLang="en-US" dirty="0"/>
              <a:t> </a:t>
            </a:r>
            <a:r>
              <a:rPr lang="en-US" altLang="en-US" dirty="0" err="1"/>
              <a:t>cấu</a:t>
            </a:r>
            <a:r>
              <a:rPr lang="en-US" altLang="en-US" dirty="0"/>
              <a:t> </a:t>
            </a:r>
            <a:r>
              <a:rPr lang="en-US" altLang="en-US" dirty="0" err="1"/>
              <a:t>trúc</a:t>
            </a:r>
            <a:r>
              <a:rPr lang="en-US" altLang="en-US" dirty="0"/>
              <a:t> </a:t>
            </a:r>
            <a:r>
              <a:rPr lang="en-US" altLang="en-US" dirty="0" err="1"/>
              <a:t>của</a:t>
            </a:r>
            <a:r>
              <a:rPr lang="en-US" altLang="en-US" dirty="0"/>
              <a:t> </a:t>
            </a:r>
            <a:r>
              <a:rPr lang="en-US" altLang="en-US" dirty="0" err="1"/>
              <a:t>một</a:t>
            </a:r>
            <a:r>
              <a:rPr lang="en-US" altLang="en-US" dirty="0"/>
              <a:t> test case </a:t>
            </a:r>
            <a:r>
              <a:rPr lang="en-US" altLang="en-US" dirty="0" err="1"/>
              <a:t>trong</a:t>
            </a:r>
            <a:r>
              <a:rPr lang="en-US" altLang="en-US" dirty="0"/>
              <a:t> </a:t>
            </a:r>
            <a:r>
              <a:rPr lang="en-US" altLang="en-US" dirty="0" err="1"/>
              <a:t>kiểm</a:t>
            </a:r>
            <a:r>
              <a:rPr lang="en-US" altLang="en-US" dirty="0"/>
              <a:t> </a:t>
            </a:r>
            <a:r>
              <a:rPr lang="en-US" altLang="en-US" dirty="0" err="1"/>
              <a:t>thử</a:t>
            </a:r>
            <a:r>
              <a:rPr lang="en-US" altLang="en-US" dirty="0"/>
              <a:t> </a:t>
            </a:r>
            <a:r>
              <a:rPr lang="en-US" altLang="en-US" dirty="0" err="1"/>
              <a:t>phần</a:t>
            </a:r>
            <a:r>
              <a:rPr lang="en-US" altLang="en-US" dirty="0"/>
              <a:t> </a:t>
            </a:r>
            <a:r>
              <a:rPr lang="en-US" altLang="en-US" dirty="0" err="1"/>
              <a:t>mềm</a:t>
            </a:r>
            <a:endParaRPr lang="en-US" altLang="en-US" dirty="0"/>
          </a:p>
          <a:p>
            <a:pPr marL="0" lvl="0" indent="0" algn="l" eaLnBrk="0" fontAlgn="base" hangingPunct="0">
              <a:lnSpc>
                <a:spcPct val="150000"/>
              </a:lnSpc>
              <a:spcBef>
                <a:spcPct val="0"/>
              </a:spcBef>
              <a:spcAft>
                <a:spcPct val="0"/>
              </a:spcAft>
              <a:buNone/>
            </a:pPr>
            <a:r>
              <a:rPr lang="en-US" altLang="en-US" b="1" dirty="0"/>
              <a:t>2. </a:t>
            </a:r>
            <a:r>
              <a:rPr lang="en-US" altLang="en-US" b="1" dirty="0" err="1"/>
              <a:t>Thiết</a:t>
            </a:r>
            <a:r>
              <a:rPr lang="en-US" altLang="en-US" b="1" dirty="0"/>
              <a:t> </a:t>
            </a:r>
            <a:r>
              <a:rPr lang="en-US" altLang="en-US" b="1" dirty="0" err="1"/>
              <a:t>kế</a:t>
            </a:r>
            <a:r>
              <a:rPr lang="en-US" altLang="en-US" b="1" dirty="0"/>
              <a:t> Test Case </a:t>
            </a:r>
            <a:r>
              <a:rPr lang="en-US" altLang="en-US" b="1" dirty="0" err="1"/>
              <a:t>từ</a:t>
            </a:r>
            <a:r>
              <a:rPr lang="en-US" altLang="en-US" b="1" dirty="0"/>
              <a:t> </a:t>
            </a:r>
            <a:r>
              <a:rPr lang="en-US" altLang="en-US" b="1" dirty="0" err="1"/>
              <a:t>yêu</a:t>
            </a:r>
            <a:r>
              <a:rPr lang="en-US" altLang="en-US" b="1" dirty="0"/>
              <a:t> </a:t>
            </a:r>
            <a:r>
              <a:rPr lang="en-US" altLang="en-US" b="1" dirty="0" err="1"/>
              <a:t>cầu</a:t>
            </a:r>
            <a:r>
              <a:rPr lang="en-US" altLang="en-US" b="1" dirty="0"/>
              <a:t> </a:t>
            </a:r>
            <a:r>
              <a:rPr lang="en-US" altLang="en-US" b="1" dirty="0" err="1"/>
              <a:t>thực</a:t>
            </a:r>
            <a:r>
              <a:rPr lang="en-US" altLang="en-US" b="1" dirty="0"/>
              <a:t> </a:t>
            </a:r>
            <a:r>
              <a:rPr lang="en-US" altLang="en-US" b="1" dirty="0" err="1"/>
              <a:t>tế</a:t>
            </a:r>
            <a:endParaRPr lang="en-US" altLang="en-US" dirty="0"/>
          </a:p>
          <a:p>
            <a:pPr marL="0" lvl="0" indent="0" algn="l" eaLnBrk="0" fontAlgn="base" hangingPunct="0">
              <a:lnSpc>
                <a:spcPct val="150000"/>
              </a:lnSpc>
              <a:spcBef>
                <a:spcPct val="0"/>
              </a:spcBef>
              <a:spcAft>
                <a:spcPct val="0"/>
              </a:spcAft>
              <a:buNone/>
            </a:pPr>
            <a:r>
              <a:rPr lang="en-US" altLang="en-US" dirty="0" err="1"/>
              <a:t>Hướng</a:t>
            </a:r>
            <a:r>
              <a:rPr lang="en-US" altLang="en-US" dirty="0"/>
              <a:t> </a:t>
            </a:r>
            <a:r>
              <a:rPr lang="en-US" altLang="en-US" dirty="0" err="1"/>
              <a:t>dẫn</a:t>
            </a:r>
            <a:r>
              <a:rPr lang="en-US" altLang="en-US" dirty="0"/>
              <a:t> </a:t>
            </a:r>
            <a:r>
              <a:rPr lang="en-US" altLang="en-US" dirty="0" err="1"/>
              <a:t>xây</a:t>
            </a:r>
            <a:r>
              <a:rPr lang="en-US" altLang="en-US" dirty="0"/>
              <a:t> </a:t>
            </a:r>
            <a:r>
              <a:rPr lang="en-US" altLang="en-US" dirty="0" err="1"/>
              <a:t>dựng</a:t>
            </a:r>
            <a:r>
              <a:rPr lang="en-US" altLang="en-US" dirty="0"/>
              <a:t> </a:t>
            </a:r>
            <a:r>
              <a:rPr lang="en-US" altLang="en-US" dirty="0" err="1"/>
              <a:t>bộ</a:t>
            </a:r>
            <a:r>
              <a:rPr lang="en-US" altLang="en-US" dirty="0"/>
              <a:t> test case </a:t>
            </a:r>
            <a:r>
              <a:rPr lang="en-US" altLang="en-US" dirty="0" err="1"/>
              <a:t>dựa</a:t>
            </a:r>
            <a:r>
              <a:rPr lang="en-US" altLang="en-US" dirty="0"/>
              <a:t> </a:t>
            </a:r>
            <a:r>
              <a:rPr lang="en-US" altLang="en-US" dirty="0" err="1"/>
              <a:t>trên</a:t>
            </a:r>
            <a:r>
              <a:rPr lang="en-US" altLang="en-US" dirty="0"/>
              <a:t> </a:t>
            </a:r>
            <a:r>
              <a:rPr lang="en-US" altLang="en-US" dirty="0" err="1"/>
              <a:t>tài</a:t>
            </a:r>
            <a:r>
              <a:rPr lang="en-US" altLang="en-US" dirty="0"/>
              <a:t> </a:t>
            </a:r>
            <a:r>
              <a:rPr lang="en-US" altLang="en-US" dirty="0" err="1"/>
              <a:t>liệu</a:t>
            </a:r>
            <a:r>
              <a:rPr lang="en-US" altLang="en-US" dirty="0"/>
              <a:t> </a:t>
            </a:r>
            <a:r>
              <a:rPr lang="en-US" altLang="en-US" dirty="0" err="1"/>
              <a:t>phân</a:t>
            </a:r>
            <a:r>
              <a:rPr lang="en-US" altLang="en-US" dirty="0"/>
              <a:t> </a:t>
            </a:r>
            <a:r>
              <a:rPr lang="en-US" altLang="en-US" dirty="0" err="1"/>
              <a:t>tích</a:t>
            </a:r>
            <a:r>
              <a:rPr lang="en-US" altLang="en-US" dirty="0"/>
              <a:t> </a:t>
            </a:r>
            <a:r>
              <a:rPr lang="en-US" altLang="en-US" dirty="0" err="1"/>
              <a:t>nghiệp</a:t>
            </a:r>
            <a:r>
              <a:rPr lang="en-US" altLang="en-US" dirty="0"/>
              <a:t> </a:t>
            </a:r>
            <a:r>
              <a:rPr lang="en-US" altLang="en-US" dirty="0" err="1"/>
              <a:t>vụ</a:t>
            </a:r>
            <a:r>
              <a:rPr lang="en-US" altLang="en-US" dirty="0"/>
              <a:t>/SRS</a:t>
            </a:r>
          </a:p>
          <a:p>
            <a:pPr marL="0" indent="0">
              <a:buNone/>
            </a:pPr>
            <a:endParaRPr lang="vi-VN" dirty="0">
              <a:solidFill>
                <a:schemeClr val="tx1"/>
              </a:solidFill>
            </a:endParaRPr>
          </a:p>
        </p:txBody>
      </p:sp>
    </p:spTree>
    <p:extLst>
      <p:ext uri="{BB962C8B-B14F-4D97-AF65-F5344CB8AC3E}">
        <p14:creationId xmlns:p14="http://schemas.microsoft.com/office/powerpoint/2010/main" val="2534302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F620FA-9474-0C00-3F65-6D8A05C8EBDE}"/>
              </a:ext>
            </a:extLst>
          </p:cNvPr>
          <p:cNvSpPr>
            <a:spLocks noGrp="1"/>
          </p:cNvSpPr>
          <p:nvPr>
            <p:ph type="title"/>
          </p:nvPr>
        </p:nvSpPr>
        <p:spPr>
          <a:xfrm>
            <a:off x="418289" y="226362"/>
            <a:ext cx="10362279" cy="463958"/>
          </a:xfrm>
        </p:spPr>
        <p:txBody>
          <a:bodyPr/>
          <a:lstStyle/>
          <a:p>
            <a:r>
              <a:rPr lang="en-GB" dirty="0"/>
              <a:t>1. </a:t>
            </a:r>
            <a:r>
              <a:rPr lang="en-US" dirty="0" err="1"/>
              <a:t>Tổng</a:t>
            </a:r>
            <a:r>
              <a:rPr lang="en-US" dirty="0"/>
              <a:t> </a:t>
            </a:r>
            <a:r>
              <a:rPr lang="en-US" dirty="0" err="1"/>
              <a:t>quan</a:t>
            </a:r>
            <a:r>
              <a:rPr lang="en-US" dirty="0"/>
              <a:t> </a:t>
            </a:r>
            <a:r>
              <a:rPr lang="en-US" dirty="0" err="1"/>
              <a:t>về</a:t>
            </a:r>
            <a:r>
              <a:rPr lang="en-US" dirty="0"/>
              <a:t> test case</a:t>
            </a:r>
            <a:endParaRPr lang="en-GB" dirty="0"/>
          </a:p>
        </p:txBody>
      </p:sp>
      <p:sp>
        <p:nvSpPr>
          <p:cNvPr id="4" name="Content Placeholder 3">
            <a:extLst>
              <a:ext uri="{FF2B5EF4-FFF2-40B4-BE49-F238E27FC236}">
                <a16:creationId xmlns:a16="http://schemas.microsoft.com/office/drawing/2014/main" id="{DD9E8B52-AAB8-122B-66FF-C561E5D8D80C}"/>
              </a:ext>
            </a:extLst>
          </p:cNvPr>
          <p:cNvSpPr>
            <a:spLocks noGrp="1"/>
          </p:cNvSpPr>
          <p:nvPr>
            <p:ph sz="quarter" idx="13"/>
          </p:nvPr>
        </p:nvSpPr>
        <p:spPr>
          <a:xfrm>
            <a:off x="418289" y="1127838"/>
            <a:ext cx="11400098" cy="5434866"/>
          </a:xfrm>
        </p:spPr>
        <p:txBody>
          <a:bodyPr/>
          <a:lstStyle/>
          <a:p>
            <a:pPr marL="0" indent="0">
              <a:buNone/>
            </a:pPr>
            <a:r>
              <a:rPr lang="en-GB" dirty="0">
                <a:solidFill>
                  <a:schemeClr val="tx1"/>
                </a:solidFill>
              </a:rPr>
              <a:t>1.1. K</a:t>
            </a:r>
            <a:r>
              <a:rPr lang="en-US" dirty="0" err="1">
                <a:solidFill>
                  <a:schemeClr val="tx1"/>
                </a:solidFill>
              </a:rPr>
              <a:t>hái</a:t>
            </a:r>
            <a:r>
              <a:rPr lang="en-US" dirty="0">
                <a:solidFill>
                  <a:schemeClr val="tx1"/>
                </a:solidFill>
              </a:rPr>
              <a:t> </a:t>
            </a:r>
            <a:r>
              <a:rPr lang="en-US" dirty="0" err="1">
                <a:solidFill>
                  <a:schemeClr val="tx1"/>
                </a:solidFill>
              </a:rPr>
              <a:t>niệm</a:t>
            </a:r>
            <a:r>
              <a:rPr lang="en-US" dirty="0">
                <a:solidFill>
                  <a:schemeClr val="tx1"/>
                </a:solidFill>
              </a:rPr>
              <a:t> </a:t>
            </a:r>
            <a:r>
              <a:rPr lang="en-US" dirty="0" err="1">
                <a:solidFill>
                  <a:schemeClr val="tx1"/>
                </a:solidFill>
              </a:rPr>
              <a:t>về</a:t>
            </a:r>
            <a:r>
              <a:rPr lang="en-US" dirty="0">
                <a:solidFill>
                  <a:schemeClr val="tx1"/>
                </a:solidFill>
              </a:rPr>
              <a:t> test case</a:t>
            </a:r>
            <a:endParaRPr lang="en-GB" dirty="0">
              <a:solidFill>
                <a:schemeClr val="tx1"/>
              </a:solidFill>
            </a:endParaRPr>
          </a:p>
          <a:p>
            <a:pPr marL="0" indent="0">
              <a:buNone/>
            </a:pPr>
            <a:r>
              <a:rPr lang="en-GB" dirty="0">
                <a:solidFill>
                  <a:schemeClr val="tx1"/>
                </a:solidFill>
              </a:rPr>
              <a:t>1.2. </a:t>
            </a:r>
            <a:r>
              <a:rPr lang="en-US" dirty="0" err="1">
                <a:solidFill>
                  <a:schemeClr val="tx1"/>
                </a:solidFill>
              </a:rPr>
              <a:t>Vai</a:t>
            </a:r>
            <a:r>
              <a:rPr lang="en-US" dirty="0">
                <a:solidFill>
                  <a:schemeClr val="tx1"/>
                </a:solidFill>
              </a:rPr>
              <a:t> </a:t>
            </a:r>
            <a:r>
              <a:rPr lang="en-US" dirty="0" err="1">
                <a:solidFill>
                  <a:schemeClr val="tx1"/>
                </a:solidFill>
              </a:rPr>
              <a:t>trò</a:t>
            </a:r>
            <a:r>
              <a:rPr lang="en-US" dirty="0">
                <a:solidFill>
                  <a:schemeClr val="tx1"/>
                </a:solidFill>
              </a:rPr>
              <a:t> test case</a:t>
            </a:r>
            <a:endParaRPr lang="en-GB" dirty="0">
              <a:solidFill>
                <a:schemeClr val="tx1"/>
              </a:solidFill>
            </a:endParaRPr>
          </a:p>
          <a:p>
            <a:pPr marL="0" indent="0">
              <a:buNone/>
            </a:pPr>
            <a:r>
              <a:rPr lang="en-GB" dirty="0">
                <a:solidFill>
                  <a:schemeClr val="tx1"/>
                </a:solidFill>
              </a:rPr>
              <a:t>1.3. </a:t>
            </a:r>
            <a:r>
              <a:rPr lang="en-US" dirty="0" err="1">
                <a:solidFill>
                  <a:schemeClr val="tx1"/>
                </a:solidFill>
              </a:rPr>
              <a:t>Các</a:t>
            </a:r>
            <a:r>
              <a:rPr lang="en-US" dirty="0">
                <a:solidFill>
                  <a:schemeClr val="tx1"/>
                </a:solidFill>
              </a:rPr>
              <a:t> </a:t>
            </a:r>
            <a:r>
              <a:rPr lang="en-US" dirty="0" err="1">
                <a:solidFill>
                  <a:schemeClr val="tx1"/>
                </a:solidFill>
              </a:rPr>
              <a:t>nhóm</a:t>
            </a:r>
            <a:r>
              <a:rPr lang="en-US" dirty="0">
                <a:solidFill>
                  <a:schemeClr val="tx1"/>
                </a:solidFill>
              </a:rPr>
              <a:t> test case</a:t>
            </a:r>
          </a:p>
          <a:p>
            <a:pPr marL="0" indent="0">
              <a:buNone/>
            </a:pPr>
            <a:r>
              <a:rPr lang="en-US" dirty="0"/>
              <a:t>1.4 </a:t>
            </a:r>
            <a:r>
              <a:rPr lang="en-US" dirty="0" err="1"/>
              <a:t>Cấu</a:t>
            </a:r>
            <a:r>
              <a:rPr lang="en-US" dirty="0"/>
              <a:t> </a:t>
            </a:r>
            <a:r>
              <a:rPr lang="en-US" dirty="0" err="1"/>
              <a:t>trúc</a:t>
            </a:r>
            <a:r>
              <a:rPr lang="en-US" dirty="0"/>
              <a:t> test case</a:t>
            </a:r>
            <a:r>
              <a:rPr lang="en-US" dirty="0">
                <a:solidFill>
                  <a:schemeClr val="tx1"/>
                </a:solidFill>
              </a:rPr>
              <a:t> </a:t>
            </a:r>
            <a:endParaRPr lang="en-GB" dirty="0">
              <a:solidFill>
                <a:schemeClr val="tx1"/>
              </a:solidFill>
            </a:endParaRPr>
          </a:p>
          <a:p>
            <a:pPr marL="0" indent="0">
              <a:buNone/>
            </a:pPr>
            <a:endParaRPr lang="en-GB" dirty="0">
              <a:solidFill>
                <a:schemeClr val="tx1"/>
              </a:solidFill>
            </a:endParaRPr>
          </a:p>
        </p:txBody>
      </p:sp>
    </p:spTree>
    <p:extLst>
      <p:ext uri="{BB962C8B-B14F-4D97-AF65-F5344CB8AC3E}">
        <p14:creationId xmlns:p14="http://schemas.microsoft.com/office/powerpoint/2010/main" val="3071871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F620FA-9474-0C00-3F65-6D8A05C8EBDE}"/>
              </a:ext>
            </a:extLst>
          </p:cNvPr>
          <p:cNvSpPr>
            <a:spLocks noGrp="1"/>
          </p:cNvSpPr>
          <p:nvPr>
            <p:ph type="title"/>
          </p:nvPr>
        </p:nvSpPr>
        <p:spPr>
          <a:xfrm>
            <a:off x="418289" y="226362"/>
            <a:ext cx="10362279" cy="463958"/>
          </a:xfrm>
        </p:spPr>
        <p:txBody>
          <a:bodyPr/>
          <a:lstStyle/>
          <a:p>
            <a:r>
              <a:rPr lang="en-GB" dirty="0"/>
              <a:t>1. </a:t>
            </a:r>
            <a:r>
              <a:rPr lang="en-US" dirty="0" err="1"/>
              <a:t>Tổng</a:t>
            </a:r>
            <a:r>
              <a:rPr lang="en-US" dirty="0"/>
              <a:t> </a:t>
            </a:r>
            <a:r>
              <a:rPr lang="en-US" dirty="0" err="1"/>
              <a:t>quan</a:t>
            </a:r>
            <a:r>
              <a:rPr lang="en-US" dirty="0"/>
              <a:t> </a:t>
            </a:r>
            <a:r>
              <a:rPr lang="en-US" dirty="0" err="1"/>
              <a:t>về</a:t>
            </a:r>
            <a:r>
              <a:rPr lang="en-US" dirty="0"/>
              <a:t> test case</a:t>
            </a:r>
            <a:endParaRPr lang="en-GB" dirty="0"/>
          </a:p>
        </p:txBody>
      </p:sp>
      <p:pic>
        <p:nvPicPr>
          <p:cNvPr id="2" name="Content Placeholder 1">
            <a:extLst>
              <a:ext uri="{FF2B5EF4-FFF2-40B4-BE49-F238E27FC236}">
                <a16:creationId xmlns:a16="http://schemas.microsoft.com/office/drawing/2014/main" id="{3C197587-EC44-4FEF-9EAD-E858BA3AD949}"/>
              </a:ext>
            </a:extLst>
          </p:cNvPr>
          <p:cNvPicPr>
            <a:picLocks noGrp="1" noChangeAspect="1"/>
          </p:cNvPicPr>
          <p:nvPr>
            <p:ph sz="quarter" idx="13"/>
          </p:nvPr>
        </p:nvPicPr>
        <p:blipFill>
          <a:blip r:embed="rId2"/>
          <a:stretch>
            <a:fillRect/>
          </a:stretch>
        </p:blipFill>
        <p:spPr>
          <a:xfrm>
            <a:off x="525086" y="1471035"/>
            <a:ext cx="6111770" cy="3627434"/>
          </a:xfrm>
          <a:prstGeom prst="rect">
            <a:avLst/>
          </a:prstGeom>
        </p:spPr>
      </p:pic>
      <p:sp>
        <p:nvSpPr>
          <p:cNvPr id="5" name="Speech Bubble: Oval 4">
            <a:extLst>
              <a:ext uri="{FF2B5EF4-FFF2-40B4-BE49-F238E27FC236}">
                <a16:creationId xmlns:a16="http://schemas.microsoft.com/office/drawing/2014/main" id="{93ECCFA3-46C4-4001-AE65-341154366E50}"/>
              </a:ext>
            </a:extLst>
          </p:cNvPr>
          <p:cNvSpPr/>
          <p:nvPr/>
        </p:nvSpPr>
        <p:spPr>
          <a:xfrm>
            <a:off x="5607666" y="690320"/>
            <a:ext cx="3468129" cy="1252151"/>
          </a:xfrm>
          <a:prstGeom prst="wedgeEllipseCallou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solidFill>
                  <a:schemeClr val="accent1"/>
                </a:solidFill>
                <a:latin typeface="Cambria" panose="02040503050406030204" pitchFamily="18" charset="0"/>
                <a:ea typeface="Cambria" panose="02040503050406030204" pitchFamily="18" charset="0"/>
              </a:rPr>
              <a:t>Test case </a:t>
            </a:r>
            <a:r>
              <a:rPr lang="en-US" sz="2800" dirty="0" err="1">
                <a:solidFill>
                  <a:schemeClr val="accent1"/>
                </a:solidFill>
                <a:latin typeface="Cambria" panose="02040503050406030204" pitchFamily="18" charset="0"/>
                <a:ea typeface="Cambria" panose="02040503050406030204" pitchFamily="18" charset="0"/>
              </a:rPr>
              <a:t>là</a:t>
            </a:r>
            <a:r>
              <a:rPr lang="en-US" sz="2800" dirty="0">
                <a:solidFill>
                  <a:schemeClr val="accent1"/>
                </a:solidFill>
                <a:latin typeface="Cambria" panose="02040503050406030204" pitchFamily="18" charset="0"/>
                <a:ea typeface="Cambria" panose="02040503050406030204" pitchFamily="18" charset="0"/>
              </a:rPr>
              <a:t> </a:t>
            </a:r>
            <a:r>
              <a:rPr lang="en-US" sz="2800" dirty="0" err="1">
                <a:solidFill>
                  <a:schemeClr val="accent1"/>
                </a:solidFill>
                <a:latin typeface="Cambria" panose="02040503050406030204" pitchFamily="18" charset="0"/>
                <a:ea typeface="Cambria" panose="02040503050406030204" pitchFamily="18" charset="0"/>
              </a:rPr>
              <a:t>gì</a:t>
            </a:r>
            <a:r>
              <a:rPr lang="en-US" sz="2800" dirty="0">
                <a:solidFill>
                  <a:schemeClr val="accent1"/>
                </a:solidFill>
                <a:latin typeface="Cambria" panose="02040503050406030204" pitchFamily="18" charset="0"/>
                <a:ea typeface="Cambria" panose="02040503050406030204" pitchFamily="18" charset="0"/>
              </a:rPr>
              <a:t>?</a:t>
            </a:r>
          </a:p>
        </p:txBody>
      </p:sp>
      <p:sp>
        <p:nvSpPr>
          <p:cNvPr id="6" name="TextBox 5">
            <a:extLst>
              <a:ext uri="{FF2B5EF4-FFF2-40B4-BE49-F238E27FC236}">
                <a16:creationId xmlns:a16="http://schemas.microsoft.com/office/drawing/2014/main" id="{8828A272-7F57-4076-B4D7-0978E2020D1D}"/>
              </a:ext>
            </a:extLst>
          </p:cNvPr>
          <p:cNvSpPr txBox="1"/>
          <p:nvPr/>
        </p:nvSpPr>
        <p:spPr>
          <a:xfrm>
            <a:off x="7125729" y="2181369"/>
            <a:ext cx="4425855" cy="3416320"/>
          </a:xfrm>
          <a:prstGeom prst="rect">
            <a:avLst/>
          </a:prstGeom>
          <a:noFill/>
        </p:spPr>
        <p:txBody>
          <a:bodyPr wrap="square" rtlCol="0">
            <a:spAutoFit/>
          </a:bodyPr>
          <a:lstStyle/>
          <a:p>
            <a:pPr algn="just"/>
            <a:r>
              <a:rPr lang="vi-VN" sz="2400" b="1" i="1" dirty="0">
                <a:solidFill>
                  <a:schemeClr val="accent1"/>
                </a:solidFill>
                <a:latin typeface="Cambria" panose="02040503050406030204" pitchFamily="18" charset="0"/>
                <a:ea typeface="Cambria" panose="02040503050406030204" pitchFamily="18" charset="0"/>
              </a:rPr>
              <a:t>Test case là một trường hợp cần kiểm thử bao gồm các thao tác/hành động trên hệ thống, điều kiện cần (tiên quyết), các giá trị đầu vào và kết quả mong đợi. Một test case thì nên chỉ kiểm tra một trường hợp, một khía cạnh cụ thể nào đó </a:t>
            </a:r>
            <a:r>
              <a:rPr lang="en-US" sz="2400" b="1" i="1" dirty="0" err="1">
                <a:solidFill>
                  <a:schemeClr val="accent1"/>
                </a:solidFill>
                <a:latin typeface="Cambria" panose="02040503050406030204" pitchFamily="18" charset="0"/>
                <a:ea typeface="Cambria" panose="02040503050406030204" pitchFamily="18" charset="0"/>
              </a:rPr>
              <a:t>tránh</a:t>
            </a:r>
            <a:r>
              <a:rPr lang="en-US" sz="2400" b="1" i="1" dirty="0">
                <a:solidFill>
                  <a:schemeClr val="accent1"/>
                </a:solidFill>
                <a:latin typeface="Cambria" panose="02040503050406030204" pitchFamily="18" charset="0"/>
                <a:ea typeface="Cambria" panose="02040503050406030204" pitchFamily="18" charset="0"/>
              </a:rPr>
              <a:t> </a:t>
            </a:r>
            <a:r>
              <a:rPr lang="vi-VN" sz="2400" b="1" i="1" dirty="0">
                <a:solidFill>
                  <a:schemeClr val="accent1"/>
                </a:solidFill>
                <a:latin typeface="Cambria" panose="02040503050406030204" pitchFamily="18" charset="0"/>
                <a:ea typeface="Cambria" panose="02040503050406030204" pitchFamily="18" charset="0"/>
              </a:rPr>
              <a:t>lan man</a:t>
            </a:r>
            <a:r>
              <a:rPr lang="en-US" sz="2400" b="1" i="1" dirty="0">
                <a:solidFill>
                  <a:schemeClr val="accent1"/>
                </a:solidFill>
                <a:latin typeface="Cambria" panose="02040503050406030204" pitchFamily="18" charset="0"/>
                <a:ea typeface="Cambria" panose="02040503050406030204" pitchFamily="18" charset="0"/>
              </a:rPr>
              <a:t>.</a:t>
            </a:r>
          </a:p>
        </p:txBody>
      </p:sp>
      <p:sp>
        <p:nvSpPr>
          <p:cNvPr id="7" name="TextBox 6">
            <a:extLst>
              <a:ext uri="{FF2B5EF4-FFF2-40B4-BE49-F238E27FC236}">
                <a16:creationId xmlns:a16="http://schemas.microsoft.com/office/drawing/2014/main" id="{515E2631-59E8-40E1-ABF5-CE2227E7CDB6}"/>
              </a:ext>
            </a:extLst>
          </p:cNvPr>
          <p:cNvSpPr txBox="1"/>
          <p:nvPr/>
        </p:nvSpPr>
        <p:spPr>
          <a:xfrm>
            <a:off x="525086" y="5597689"/>
            <a:ext cx="6111770" cy="830997"/>
          </a:xfrm>
          <a:prstGeom prst="rect">
            <a:avLst/>
          </a:prstGeom>
          <a:noFill/>
        </p:spPr>
        <p:txBody>
          <a:bodyPr wrap="square" rtlCol="0">
            <a:spAutoFit/>
          </a:bodyPr>
          <a:lstStyle/>
          <a:p>
            <a:pPr algn="just"/>
            <a:r>
              <a:rPr lang="en-US" sz="1600" i="1" dirty="0">
                <a:latin typeface="Cambria" panose="02040503050406030204" pitchFamily="18" charset="0"/>
                <a:ea typeface="Cambria" panose="02040503050406030204" pitchFamily="18" charset="0"/>
              </a:rPr>
              <a:t>Theo ISTQB: A set of preconditions, inputs, actions (where applicable), expected results and postconditions, developed based on test conditions. </a:t>
            </a:r>
          </a:p>
        </p:txBody>
      </p:sp>
      <p:sp>
        <p:nvSpPr>
          <p:cNvPr id="8" name="TextBox 7">
            <a:extLst>
              <a:ext uri="{FF2B5EF4-FFF2-40B4-BE49-F238E27FC236}">
                <a16:creationId xmlns:a16="http://schemas.microsoft.com/office/drawing/2014/main" id="{443DF038-6B08-44E3-BB96-52423F761D9D}"/>
              </a:ext>
            </a:extLst>
          </p:cNvPr>
          <p:cNvSpPr txBox="1"/>
          <p:nvPr/>
        </p:nvSpPr>
        <p:spPr>
          <a:xfrm>
            <a:off x="418289" y="882804"/>
            <a:ext cx="11176303" cy="492443"/>
          </a:xfrm>
          <a:prstGeom prst="rect">
            <a:avLst/>
          </a:prstGeom>
          <a:noFill/>
        </p:spPr>
        <p:txBody>
          <a:bodyPr wrap="square">
            <a:spAutoFit/>
          </a:bodyPr>
          <a:lstStyle/>
          <a:p>
            <a:pPr marL="0" indent="0">
              <a:buNone/>
            </a:pPr>
            <a:r>
              <a:rPr lang="vi-VN" sz="2600" b="1" dirty="0">
                <a:latin typeface="Cambria" panose="02040503050406030204" pitchFamily="18" charset="0"/>
                <a:ea typeface="Cambria" panose="02040503050406030204" pitchFamily="18" charset="0"/>
              </a:rPr>
              <a:t>1.1</a:t>
            </a:r>
            <a:r>
              <a:rPr lang="en-US" sz="2600" b="1" dirty="0">
                <a:latin typeface="Cambria" panose="02040503050406030204" pitchFamily="18" charset="0"/>
                <a:ea typeface="Cambria" panose="02040503050406030204" pitchFamily="18" charset="0"/>
              </a:rPr>
              <a:t>.</a:t>
            </a:r>
            <a:r>
              <a:rPr lang="vi-VN"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Khái</a:t>
            </a:r>
            <a:r>
              <a:rPr lang="en-US"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niệm</a:t>
            </a:r>
            <a:r>
              <a:rPr lang="en-US"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về</a:t>
            </a:r>
            <a:r>
              <a:rPr lang="en-US" sz="2600" b="1" dirty="0">
                <a:latin typeface="Cambria" panose="02040503050406030204" pitchFamily="18" charset="0"/>
                <a:ea typeface="Cambria" panose="02040503050406030204" pitchFamily="18" charset="0"/>
              </a:rPr>
              <a:t> test case</a:t>
            </a:r>
            <a:endParaRPr lang="vi-VN" sz="2600"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524972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662ED1E-20F5-847F-A9EE-FD18C43840C2}"/>
              </a:ext>
            </a:extLst>
          </p:cNvPr>
          <p:cNvSpPr txBox="1"/>
          <p:nvPr/>
        </p:nvSpPr>
        <p:spPr>
          <a:xfrm>
            <a:off x="418289" y="882804"/>
            <a:ext cx="11176303" cy="492443"/>
          </a:xfrm>
          <a:prstGeom prst="rect">
            <a:avLst/>
          </a:prstGeom>
          <a:noFill/>
        </p:spPr>
        <p:txBody>
          <a:bodyPr wrap="square">
            <a:spAutoFit/>
          </a:bodyPr>
          <a:lstStyle/>
          <a:p>
            <a:pPr marL="0" indent="0">
              <a:buNone/>
            </a:pPr>
            <a:r>
              <a:rPr lang="vi-VN" sz="2600" b="1" dirty="0">
                <a:latin typeface="Cambria" panose="02040503050406030204" pitchFamily="18" charset="0"/>
                <a:ea typeface="Cambria" panose="02040503050406030204" pitchFamily="18" charset="0"/>
              </a:rPr>
              <a:t>1.</a:t>
            </a:r>
            <a:r>
              <a:rPr lang="en-US" sz="2600" b="1" dirty="0">
                <a:latin typeface="Cambria" panose="02040503050406030204" pitchFamily="18" charset="0"/>
                <a:ea typeface="Cambria" panose="02040503050406030204" pitchFamily="18" charset="0"/>
              </a:rPr>
              <a:t>2.</a:t>
            </a:r>
            <a:r>
              <a:rPr lang="vi-VN"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Vai</a:t>
            </a:r>
            <a:r>
              <a:rPr lang="en-US"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trò</a:t>
            </a:r>
            <a:r>
              <a:rPr lang="en-US" sz="2600" b="1" dirty="0">
                <a:latin typeface="Cambria" panose="02040503050406030204" pitchFamily="18" charset="0"/>
                <a:ea typeface="Cambria" panose="02040503050406030204" pitchFamily="18" charset="0"/>
              </a:rPr>
              <a:t> Test case</a:t>
            </a:r>
            <a:endParaRPr lang="vi-VN" sz="2600" b="1" dirty="0">
              <a:latin typeface="Cambria" panose="02040503050406030204" pitchFamily="18" charset="0"/>
              <a:ea typeface="Cambria" panose="02040503050406030204" pitchFamily="18" charset="0"/>
            </a:endParaRPr>
          </a:p>
        </p:txBody>
      </p:sp>
      <p:sp>
        <p:nvSpPr>
          <p:cNvPr id="8" name="Title 2">
            <a:extLst>
              <a:ext uri="{FF2B5EF4-FFF2-40B4-BE49-F238E27FC236}">
                <a16:creationId xmlns:a16="http://schemas.microsoft.com/office/drawing/2014/main" id="{38B065EE-BBF4-4960-A1BF-3F82A2BFAEEC}"/>
              </a:ext>
            </a:extLst>
          </p:cNvPr>
          <p:cNvSpPr>
            <a:spLocks noGrp="1"/>
          </p:cNvSpPr>
          <p:nvPr>
            <p:ph type="title"/>
          </p:nvPr>
        </p:nvSpPr>
        <p:spPr>
          <a:xfrm>
            <a:off x="418289" y="226362"/>
            <a:ext cx="10362279" cy="463958"/>
          </a:xfrm>
        </p:spPr>
        <p:txBody>
          <a:bodyPr/>
          <a:lstStyle/>
          <a:p>
            <a:r>
              <a:rPr lang="en-GB" dirty="0"/>
              <a:t>1. </a:t>
            </a:r>
            <a:r>
              <a:rPr lang="en-US" dirty="0" err="1"/>
              <a:t>Tổng</a:t>
            </a:r>
            <a:r>
              <a:rPr lang="en-US" dirty="0"/>
              <a:t> </a:t>
            </a:r>
            <a:r>
              <a:rPr lang="en-US" dirty="0" err="1"/>
              <a:t>quan</a:t>
            </a:r>
            <a:r>
              <a:rPr lang="en-US" dirty="0"/>
              <a:t> </a:t>
            </a:r>
            <a:r>
              <a:rPr lang="en-US" dirty="0" err="1"/>
              <a:t>về</a:t>
            </a:r>
            <a:r>
              <a:rPr lang="en-US" dirty="0"/>
              <a:t> test case</a:t>
            </a:r>
            <a:endParaRPr lang="en-GB" dirty="0"/>
          </a:p>
        </p:txBody>
      </p:sp>
      <p:grpSp>
        <p:nvGrpSpPr>
          <p:cNvPr id="5" name="Google Shape;188;p23">
            <a:extLst>
              <a:ext uri="{FF2B5EF4-FFF2-40B4-BE49-F238E27FC236}">
                <a16:creationId xmlns:a16="http://schemas.microsoft.com/office/drawing/2014/main" id="{28020332-1BAF-4238-A87C-A549D4900D81}"/>
              </a:ext>
            </a:extLst>
          </p:cNvPr>
          <p:cNvGrpSpPr/>
          <p:nvPr/>
        </p:nvGrpSpPr>
        <p:grpSpPr>
          <a:xfrm>
            <a:off x="4786340" y="2563127"/>
            <a:ext cx="2440200" cy="2440200"/>
            <a:chOff x="4447194" y="1815766"/>
            <a:chExt cx="2440200" cy="2440200"/>
          </a:xfrm>
        </p:grpSpPr>
        <p:sp>
          <p:nvSpPr>
            <p:cNvPr id="7" name="Google Shape;189;p23">
              <a:extLst>
                <a:ext uri="{FF2B5EF4-FFF2-40B4-BE49-F238E27FC236}">
                  <a16:creationId xmlns:a16="http://schemas.microsoft.com/office/drawing/2014/main" id="{0341BBF8-C0F5-4F39-8BC1-2B5F02140ADB}"/>
                </a:ext>
              </a:extLst>
            </p:cNvPr>
            <p:cNvSpPr/>
            <p:nvPr/>
          </p:nvSpPr>
          <p:spPr>
            <a:xfrm>
              <a:off x="4447194" y="1815766"/>
              <a:ext cx="2440200" cy="2440200"/>
            </a:xfrm>
            <a:prstGeom prst="ellipse">
              <a:avLst/>
            </a:prstGeom>
            <a:solidFill>
              <a:srgbClr val="00459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mbria" panose="02040503050406030204" pitchFamily="18" charset="0"/>
                <a:ea typeface="Cambria" panose="02040503050406030204" pitchFamily="18" charset="0"/>
                <a:cs typeface="Montserrat Light"/>
                <a:sym typeface="Montserrat Light"/>
              </a:endParaRPr>
            </a:p>
          </p:txBody>
        </p:sp>
        <p:sp>
          <p:nvSpPr>
            <p:cNvPr id="9" name="Google Shape;190;p23">
              <a:extLst>
                <a:ext uri="{FF2B5EF4-FFF2-40B4-BE49-F238E27FC236}">
                  <a16:creationId xmlns:a16="http://schemas.microsoft.com/office/drawing/2014/main" id="{A5FD41E9-CEEC-44E4-9BC5-CFDA3D03E050}"/>
                </a:ext>
              </a:extLst>
            </p:cNvPr>
            <p:cNvSpPr txBox="1"/>
            <p:nvPr/>
          </p:nvSpPr>
          <p:spPr>
            <a:xfrm>
              <a:off x="4735950" y="2504275"/>
              <a:ext cx="1862700" cy="116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lgn="ctr"/>
              <a:r>
                <a:rPr lang="en-US" sz="1600" dirty="0">
                  <a:solidFill>
                    <a:srgbClr val="FFFFFF"/>
                  </a:solidFill>
                  <a:latin typeface="Cambria" panose="02040503050406030204" pitchFamily="18" charset="0"/>
                  <a:ea typeface="Cambria" panose="02040503050406030204" pitchFamily="18" charset="0"/>
                </a:rPr>
                <a:t>Đ</a:t>
              </a:r>
              <a:r>
                <a:rPr lang="vi-VN" sz="1600" dirty="0">
                  <a:solidFill>
                    <a:srgbClr val="FFFFFF"/>
                  </a:solidFill>
                  <a:latin typeface="Cambria" panose="02040503050406030204" pitchFamily="18" charset="0"/>
                  <a:ea typeface="Cambria" panose="02040503050406030204" pitchFamily="18" charset="0"/>
                </a:rPr>
                <a:t>ảm bảo rằng các tính năng của ứng dụng hoặc phần mềm được thiết kế hoạt động chính xác và đúng như kỳ vọng</a:t>
              </a:r>
              <a:endParaRPr kumimoji="0" sz="1600" b="0" i="0" u="none" strike="noStrike" kern="0" cap="none" spc="0" normalizeH="0" baseline="0" noProof="0" dirty="0">
                <a:ln>
                  <a:noFill/>
                </a:ln>
                <a:solidFill>
                  <a:srgbClr val="FFFFFF"/>
                </a:solidFill>
                <a:effectLst/>
                <a:uLnTx/>
                <a:uFillTx/>
                <a:latin typeface="Cambria" panose="02040503050406030204" pitchFamily="18" charset="0"/>
                <a:ea typeface="Cambria" panose="02040503050406030204" pitchFamily="18" charset="0"/>
                <a:cs typeface="Montserrat Light"/>
                <a:sym typeface="Montserrat Light"/>
              </a:endParaRPr>
            </a:p>
          </p:txBody>
        </p:sp>
      </p:grpSp>
      <p:grpSp>
        <p:nvGrpSpPr>
          <p:cNvPr id="10" name="Google Shape;191;p23">
            <a:extLst>
              <a:ext uri="{FF2B5EF4-FFF2-40B4-BE49-F238E27FC236}">
                <a16:creationId xmlns:a16="http://schemas.microsoft.com/office/drawing/2014/main" id="{3540B8EC-14A8-4144-87E2-77B89B00B424}"/>
              </a:ext>
            </a:extLst>
          </p:cNvPr>
          <p:cNvGrpSpPr/>
          <p:nvPr/>
        </p:nvGrpSpPr>
        <p:grpSpPr>
          <a:xfrm>
            <a:off x="5213339" y="923316"/>
            <a:ext cx="1423800" cy="1423800"/>
            <a:chOff x="3490737" y="1374053"/>
            <a:chExt cx="1423800" cy="1423800"/>
          </a:xfrm>
        </p:grpSpPr>
        <p:sp>
          <p:nvSpPr>
            <p:cNvPr id="11" name="Google Shape;192;p23">
              <a:extLst>
                <a:ext uri="{FF2B5EF4-FFF2-40B4-BE49-F238E27FC236}">
                  <a16:creationId xmlns:a16="http://schemas.microsoft.com/office/drawing/2014/main" id="{EC7F30F4-E1B4-4479-91C9-9391B330260F}"/>
                </a:ext>
              </a:extLst>
            </p:cNvPr>
            <p:cNvSpPr/>
            <p:nvPr/>
          </p:nvSpPr>
          <p:spPr>
            <a:xfrm>
              <a:off x="3490737" y="1374053"/>
              <a:ext cx="1423800" cy="1423800"/>
            </a:xfrm>
            <a:prstGeom prst="ellipse">
              <a:avLst/>
            </a:prstGeom>
            <a:solidFill>
              <a:srgbClr val="2AC3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500" b="0" i="0" u="none" strike="noStrike" kern="0" cap="none" spc="0" normalizeH="0" baseline="0" noProof="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sp>
          <p:nvSpPr>
            <p:cNvPr id="12" name="Google Shape;193;p23">
              <a:extLst>
                <a:ext uri="{FF2B5EF4-FFF2-40B4-BE49-F238E27FC236}">
                  <a16:creationId xmlns:a16="http://schemas.microsoft.com/office/drawing/2014/main" id="{031A7C00-F7E3-4A0D-BEF4-AEEE5DC02DE5}"/>
                </a:ext>
              </a:extLst>
            </p:cNvPr>
            <p:cNvSpPr txBox="1"/>
            <p:nvPr/>
          </p:nvSpPr>
          <p:spPr>
            <a:xfrm>
              <a:off x="3718754" y="1613603"/>
              <a:ext cx="967800" cy="944700"/>
            </a:xfrm>
            <a:prstGeom prst="rect">
              <a:avLst/>
            </a:prstGeom>
            <a:noFill/>
            <a:ln>
              <a:noFill/>
            </a:ln>
          </p:spPr>
          <p:txBody>
            <a:bodyPr spcFirstLastPara="1" wrap="square" lIns="91425" tIns="91425" rIns="91425" bIns="91425" anchor="ctr" anchorCtr="0">
              <a:noAutofit/>
            </a:bodyPr>
            <a:lstStyle/>
            <a:p>
              <a:pPr lvl="0" algn="ctr">
                <a:buClr>
                  <a:srgbClr val="000000"/>
                </a:buClr>
              </a:pPr>
              <a:r>
                <a:rPr lang="en-US" sz="1600" dirty="0" err="1">
                  <a:latin typeface="Cambria" panose="02040503050406030204" pitchFamily="18" charset="0"/>
                  <a:ea typeface="Cambria" panose="02040503050406030204" pitchFamily="18" charset="0"/>
                </a:rPr>
                <a:t>Xác</a:t>
              </a:r>
              <a:r>
                <a:rPr lang="en-US" sz="1600" dirty="0">
                  <a:latin typeface="Cambria" panose="02040503050406030204" pitchFamily="18" charset="0"/>
                  <a:ea typeface="Cambria" panose="02040503050406030204" pitchFamily="18" charset="0"/>
                </a:rPr>
                <a:t> </a:t>
              </a:r>
              <a:r>
                <a:rPr lang="en-US" sz="1600" dirty="0" err="1">
                  <a:latin typeface="Cambria" panose="02040503050406030204" pitchFamily="18" charset="0"/>
                  <a:ea typeface="Cambria" panose="02040503050406030204" pitchFamily="18" charset="0"/>
                </a:rPr>
                <a:t>định</a:t>
              </a:r>
              <a:r>
                <a:rPr lang="en-US" sz="1600" dirty="0">
                  <a:latin typeface="Cambria" panose="02040503050406030204" pitchFamily="18" charset="0"/>
                  <a:ea typeface="Cambria" panose="02040503050406030204" pitchFamily="18" charset="0"/>
                </a:rPr>
                <a:t> </a:t>
              </a:r>
              <a:r>
                <a:rPr lang="en-US" sz="1600" dirty="0" err="1">
                  <a:latin typeface="Cambria" panose="02040503050406030204" pitchFamily="18" charset="0"/>
                  <a:ea typeface="Cambria" panose="02040503050406030204" pitchFamily="18" charset="0"/>
                </a:rPr>
                <a:t>Phạm</a:t>
              </a:r>
              <a:r>
                <a:rPr lang="en-US" sz="1600" dirty="0">
                  <a:latin typeface="Cambria" panose="02040503050406030204" pitchFamily="18" charset="0"/>
                  <a:ea typeface="Cambria" panose="02040503050406030204" pitchFamily="18" charset="0"/>
                </a:rPr>
                <a:t> vi </a:t>
              </a:r>
              <a:r>
                <a:rPr lang="en-US" sz="1600" dirty="0" err="1">
                  <a:latin typeface="Cambria" panose="02040503050406030204" pitchFamily="18" charset="0"/>
                  <a:ea typeface="Cambria" panose="02040503050406030204" pitchFamily="18" charset="0"/>
                </a:rPr>
                <a:t>Kiểm</a:t>
              </a:r>
              <a:r>
                <a:rPr lang="en-US" sz="1600" dirty="0">
                  <a:latin typeface="Cambria" panose="02040503050406030204" pitchFamily="18" charset="0"/>
                  <a:ea typeface="Cambria" panose="02040503050406030204" pitchFamily="18" charset="0"/>
                </a:rPr>
                <a:t> </a:t>
              </a:r>
              <a:r>
                <a:rPr lang="en-US" sz="1600" dirty="0" err="1">
                  <a:latin typeface="Cambria" panose="02040503050406030204" pitchFamily="18" charset="0"/>
                  <a:ea typeface="Cambria" panose="02040503050406030204" pitchFamily="18" charset="0"/>
                </a:rPr>
                <a:t>thử</a:t>
              </a:r>
              <a:endParaRPr kumimoji="0" sz="1600" b="0" i="0" u="none" strike="noStrike" kern="0" cap="none" spc="0" normalizeH="0" baseline="0" noProof="0" dirty="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grpSp>
      <p:grpSp>
        <p:nvGrpSpPr>
          <p:cNvPr id="31" name="Google Shape;191;p23">
            <a:extLst>
              <a:ext uri="{FF2B5EF4-FFF2-40B4-BE49-F238E27FC236}">
                <a16:creationId xmlns:a16="http://schemas.microsoft.com/office/drawing/2014/main" id="{0393B129-FF39-41EB-B05E-0490003C59E2}"/>
              </a:ext>
            </a:extLst>
          </p:cNvPr>
          <p:cNvGrpSpPr/>
          <p:nvPr/>
        </p:nvGrpSpPr>
        <p:grpSpPr>
          <a:xfrm>
            <a:off x="7235030" y="2006866"/>
            <a:ext cx="1423800" cy="1423800"/>
            <a:chOff x="3490737" y="1374053"/>
            <a:chExt cx="1423800" cy="1423800"/>
          </a:xfrm>
        </p:grpSpPr>
        <p:sp>
          <p:nvSpPr>
            <p:cNvPr id="32" name="Google Shape;192;p23">
              <a:extLst>
                <a:ext uri="{FF2B5EF4-FFF2-40B4-BE49-F238E27FC236}">
                  <a16:creationId xmlns:a16="http://schemas.microsoft.com/office/drawing/2014/main" id="{B8134B3D-0142-4C1B-ACB8-56578CBDD47F}"/>
                </a:ext>
              </a:extLst>
            </p:cNvPr>
            <p:cNvSpPr/>
            <p:nvPr/>
          </p:nvSpPr>
          <p:spPr>
            <a:xfrm>
              <a:off x="3490737" y="1374053"/>
              <a:ext cx="1423800" cy="1423800"/>
            </a:xfrm>
            <a:prstGeom prst="ellipse">
              <a:avLst/>
            </a:prstGeom>
            <a:solidFill>
              <a:srgbClr val="2AC3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500" b="0" i="0" u="none" strike="noStrike" kern="0" cap="none" spc="0" normalizeH="0" baseline="0" noProof="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sp>
          <p:nvSpPr>
            <p:cNvPr id="33" name="Google Shape;193;p23">
              <a:extLst>
                <a:ext uri="{FF2B5EF4-FFF2-40B4-BE49-F238E27FC236}">
                  <a16:creationId xmlns:a16="http://schemas.microsoft.com/office/drawing/2014/main" id="{E77826CF-D951-46F9-AAFD-D6AA0BC3E11A}"/>
                </a:ext>
              </a:extLst>
            </p:cNvPr>
            <p:cNvSpPr txBox="1"/>
            <p:nvPr/>
          </p:nvSpPr>
          <p:spPr>
            <a:xfrm>
              <a:off x="3718754" y="1613603"/>
              <a:ext cx="967800" cy="944700"/>
            </a:xfrm>
            <a:prstGeom prst="rect">
              <a:avLst/>
            </a:prstGeom>
            <a:noFill/>
            <a:ln>
              <a:noFill/>
            </a:ln>
          </p:spPr>
          <p:txBody>
            <a:bodyPr spcFirstLastPara="1" wrap="square" lIns="91425" tIns="91425" rIns="91425" bIns="91425" anchor="ctr" anchorCtr="0">
              <a:noAutofit/>
            </a:bodyPr>
            <a:lstStyle/>
            <a:p>
              <a:pPr lvl="0" algn="ctr">
                <a:buClr>
                  <a:srgbClr val="000000"/>
                </a:buClr>
              </a:pPr>
              <a:r>
                <a:rPr lang="vi-VN" sz="1300" dirty="0">
                  <a:latin typeface="Cambria" panose="02040503050406030204" pitchFamily="18" charset="0"/>
                  <a:ea typeface="Cambria" panose="02040503050406030204" pitchFamily="18" charset="0"/>
                </a:rPr>
                <a:t>Phát hiện Lỗi và Cải thiện Chất lượng Phần mềm</a:t>
              </a:r>
              <a:endParaRPr kumimoji="0" sz="1300" b="0" i="0" u="none" strike="noStrike" kern="0" cap="none" spc="0" normalizeH="0" baseline="0" noProof="0" dirty="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grpSp>
      <p:grpSp>
        <p:nvGrpSpPr>
          <p:cNvPr id="34" name="Google Shape;191;p23">
            <a:extLst>
              <a:ext uri="{FF2B5EF4-FFF2-40B4-BE49-F238E27FC236}">
                <a16:creationId xmlns:a16="http://schemas.microsoft.com/office/drawing/2014/main" id="{4F631990-0A91-4874-9CCC-B510918E3543}"/>
              </a:ext>
            </a:extLst>
          </p:cNvPr>
          <p:cNvGrpSpPr/>
          <p:nvPr/>
        </p:nvGrpSpPr>
        <p:grpSpPr>
          <a:xfrm>
            <a:off x="7246751" y="4079046"/>
            <a:ext cx="1423800" cy="1423800"/>
            <a:chOff x="3490737" y="1374053"/>
            <a:chExt cx="1423800" cy="1423800"/>
          </a:xfrm>
        </p:grpSpPr>
        <p:sp>
          <p:nvSpPr>
            <p:cNvPr id="35" name="Google Shape;192;p23">
              <a:extLst>
                <a:ext uri="{FF2B5EF4-FFF2-40B4-BE49-F238E27FC236}">
                  <a16:creationId xmlns:a16="http://schemas.microsoft.com/office/drawing/2014/main" id="{43E33E70-D800-462B-9783-0A25A7C94B9D}"/>
                </a:ext>
              </a:extLst>
            </p:cNvPr>
            <p:cNvSpPr/>
            <p:nvPr/>
          </p:nvSpPr>
          <p:spPr>
            <a:xfrm>
              <a:off x="3490737" y="1374053"/>
              <a:ext cx="1423800" cy="1423800"/>
            </a:xfrm>
            <a:prstGeom prst="ellipse">
              <a:avLst/>
            </a:prstGeom>
            <a:solidFill>
              <a:srgbClr val="2AC3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500" b="0" i="0" u="none" strike="noStrike" kern="0" cap="none" spc="0" normalizeH="0" baseline="0" noProof="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sp>
          <p:nvSpPr>
            <p:cNvPr id="36" name="Google Shape;193;p23">
              <a:extLst>
                <a:ext uri="{FF2B5EF4-FFF2-40B4-BE49-F238E27FC236}">
                  <a16:creationId xmlns:a16="http://schemas.microsoft.com/office/drawing/2014/main" id="{E3BFA444-70CB-49C7-B5D6-71B85DABD112}"/>
                </a:ext>
              </a:extLst>
            </p:cNvPr>
            <p:cNvSpPr txBox="1"/>
            <p:nvPr/>
          </p:nvSpPr>
          <p:spPr>
            <a:xfrm>
              <a:off x="3718754" y="1613603"/>
              <a:ext cx="967800" cy="944700"/>
            </a:xfrm>
            <a:prstGeom prst="rect">
              <a:avLst/>
            </a:prstGeom>
            <a:noFill/>
            <a:ln>
              <a:noFill/>
            </a:ln>
          </p:spPr>
          <p:txBody>
            <a:bodyPr spcFirstLastPara="1" wrap="square" lIns="91425" tIns="91425" rIns="91425" bIns="91425" anchor="ctr" anchorCtr="0">
              <a:noAutofit/>
            </a:bodyPr>
            <a:lstStyle/>
            <a:p>
              <a:pPr lvl="0" algn="ctr">
                <a:buClr>
                  <a:srgbClr val="000000"/>
                </a:buClr>
              </a:pPr>
              <a:r>
                <a:rPr lang="en-US" sz="1400" dirty="0" err="1">
                  <a:latin typeface="Cambria" panose="02040503050406030204" pitchFamily="18" charset="0"/>
                  <a:ea typeface="Cambria" panose="02040503050406030204" pitchFamily="18" charset="0"/>
                </a:rPr>
                <a:t>Hỗ</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trợ</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Quá</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trình</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Vận</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hành</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Bảo</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trì</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và</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Cập</a:t>
              </a:r>
              <a:r>
                <a:rPr lang="en-US" sz="1400" dirty="0">
                  <a:latin typeface="Cambria" panose="02040503050406030204" pitchFamily="18" charset="0"/>
                  <a:ea typeface="Cambria" panose="02040503050406030204" pitchFamily="18" charset="0"/>
                </a:rPr>
                <a:t> </a:t>
              </a:r>
              <a:r>
                <a:rPr lang="en-US" sz="1400" dirty="0" err="1">
                  <a:latin typeface="Cambria" panose="02040503050406030204" pitchFamily="18" charset="0"/>
                  <a:ea typeface="Cambria" panose="02040503050406030204" pitchFamily="18" charset="0"/>
                </a:rPr>
                <a:t>nhật</a:t>
              </a:r>
              <a:endParaRPr kumimoji="0" sz="1400" b="0" i="0" u="none" strike="noStrike" kern="0" cap="none" spc="0" normalizeH="0" baseline="0" noProof="0" dirty="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grpSp>
      <p:grpSp>
        <p:nvGrpSpPr>
          <p:cNvPr id="37" name="Google Shape;191;p23">
            <a:extLst>
              <a:ext uri="{FF2B5EF4-FFF2-40B4-BE49-F238E27FC236}">
                <a16:creationId xmlns:a16="http://schemas.microsoft.com/office/drawing/2014/main" id="{2415CCF0-15D9-4EED-9AD9-3556530E246F}"/>
              </a:ext>
            </a:extLst>
          </p:cNvPr>
          <p:cNvGrpSpPr/>
          <p:nvPr/>
        </p:nvGrpSpPr>
        <p:grpSpPr>
          <a:xfrm>
            <a:off x="5294540" y="5263296"/>
            <a:ext cx="1423800" cy="1423800"/>
            <a:chOff x="3490737" y="1374053"/>
            <a:chExt cx="1423800" cy="1423800"/>
          </a:xfrm>
        </p:grpSpPr>
        <p:sp>
          <p:nvSpPr>
            <p:cNvPr id="38" name="Google Shape;192;p23">
              <a:extLst>
                <a:ext uri="{FF2B5EF4-FFF2-40B4-BE49-F238E27FC236}">
                  <a16:creationId xmlns:a16="http://schemas.microsoft.com/office/drawing/2014/main" id="{927C79A8-E59D-48DF-B84F-2D2C958F1960}"/>
                </a:ext>
              </a:extLst>
            </p:cNvPr>
            <p:cNvSpPr/>
            <p:nvPr/>
          </p:nvSpPr>
          <p:spPr>
            <a:xfrm>
              <a:off x="3490737" y="1374053"/>
              <a:ext cx="1423800" cy="1423800"/>
            </a:xfrm>
            <a:prstGeom prst="ellipse">
              <a:avLst/>
            </a:prstGeom>
            <a:solidFill>
              <a:srgbClr val="2AC3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500" b="0" i="0" u="none" strike="noStrike" kern="0" cap="none" spc="0" normalizeH="0" baseline="0" noProof="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sp>
          <p:nvSpPr>
            <p:cNvPr id="39" name="Google Shape;193;p23">
              <a:extLst>
                <a:ext uri="{FF2B5EF4-FFF2-40B4-BE49-F238E27FC236}">
                  <a16:creationId xmlns:a16="http://schemas.microsoft.com/office/drawing/2014/main" id="{53BEFD02-BEAC-4D5C-A988-4AAB54D44665}"/>
                </a:ext>
              </a:extLst>
            </p:cNvPr>
            <p:cNvSpPr txBox="1"/>
            <p:nvPr/>
          </p:nvSpPr>
          <p:spPr>
            <a:xfrm>
              <a:off x="3718754" y="1613603"/>
              <a:ext cx="967800" cy="944700"/>
            </a:xfrm>
            <a:prstGeom prst="rect">
              <a:avLst/>
            </a:prstGeom>
            <a:noFill/>
            <a:ln>
              <a:noFill/>
            </a:ln>
          </p:spPr>
          <p:txBody>
            <a:bodyPr spcFirstLastPara="1" wrap="square" lIns="91425" tIns="91425" rIns="91425" bIns="91425" anchor="ctr" anchorCtr="0">
              <a:noAutofit/>
            </a:bodyPr>
            <a:lstStyle/>
            <a:p>
              <a:pPr lvl="0" algn="ctr">
                <a:buClr>
                  <a:srgbClr val="000000"/>
                </a:buClr>
              </a:pPr>
              <a:r>
                <a:rPr lang="vi-VN" sz="1400" dirty="0">
                  <a:latin typeface="Cambria" panose="02040503050406030204" pitchFamily="18" charset="0"/>
                  <a:ea typeface="Cambria" panose="02040503050406030204" pitchFamily="18" charset="0"/>
                </a:rPr>
                <a:t>Đảm bảo Đáp ứng Mong đợi của Người dùng</a:t>
              </a:r>
              <a:endParaRPr kumimoji="0" sz="1400" b="0" i="0" u="none" strike="noStrike" kern="0" cap="none" spc="0" normalizeH="0" baseline="0" noProof="0" dirty="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grpSp>
      <p:grpSp>
        <p:nvGrpSpPr>
          <p:cNvPr id="40" name="Google Shape;191;p23">
            <a:extLst>
              <a:ext uri="{FF2B5EF4-FFF2-40B4-BE49-F238E27FC236}">
                <a16:creationId xmlns:a16="http://schemas.microsoft.com/office/drawing/2014/main" id="{7EE151DE-491B-4CB6-9066-729774B942B6}"/>
              </a:ext>
            </a:extLst>
          </p:cNvPr>
          <p:cNvGrpSpPr/>
          <p:nvPr/>
        </p:nvGrpSpPr>
        <p:grpSpPr>
          <a:xfrm>
            <a:off x="3339458" y="4079046"/>
            <a:ext cx="1423800" cy="1423800"/>
            <a:chOff x="3490737" y="1374053"/>
            <a:chExt cx="1423800" cy="1423800"/>
          </a:xfrm>
        </p:grpSpPr>
        <p:sp>
          <p:nvSpPr>
            <p:cNvPr id="41" name="Google Shape;192;p23">
              <a:extLst>
                <a:ext uri="{FF2B5EF4-FFF2-40B4-BE49-F238E27FC236}">
                  <a16:creationId xmlns:a16="http://schemas.microsoft.com/office/drawing/2014/main" id="{D8D469EE-085B-48B4-BF0B-41415CC150B2}"/>
                </a:ext>
              </a:extLst>
            </p:cNvPr>
            <p:cNvSpPr/>
            <p:nvPr/>
          </p:nvSpPr>
          <p:spPr>
            <a:xfrm>
              <a:off x="3490737" y="1374053"/>
              <a:ext cx="1423800" cy="1423800"/>
            </a:xfrm>
            <a:prstGeom prst="ellipse">
              <a:avLst/>
            </a:prstGeom>
            <a:solidFill>
              <a:srgbClr val="2AC3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500" b="0" i="0" u="none" strike="noStrike" kern="0" cap="none" spc="0" normalizeH="0" baseline="0" noProof="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sp>
          <p:nvSpPr>
            <p:cNvPr id="42" name="Google Shape;193;p23">
              <a:extLst>
                <a:ext uri="{FF2B5EF4-FFF2-40B4-BE49-F238E27FC236}">
                  <a16:creationId xmlns:a16="http://schemas.microsoft.com/office/drawing/2014/main" id="{EDACB2D2-4DC2-405D-B2B5-8287333F167F}"/>
                </a:ext>
              </a:extLst>
            </p:cNvPr>
            <p:cNvSpPr txBox="1"/>
            <p:nvPr/>
          </p:nvSpPr>
          <p:spPr>
            <a:xfrm>
              <a:off x="3718754" y="1613603"/>
              <a:ext cx="967800" cy="944700"/>
            </a:xfrm>
            <a:prstGeom prst="rect">
              <a:avLst/>
            </a:prstGeom>
            <a:noFill/>
            <a:ln>
              <a:noFill/>
            </a:ln>
          </p:spPr>
          <p:txBody>
            <a:bodyPr spcFirstLastPara="1" wrap="square" lIns="91425" tIns="91425" rIns="91425" bIns="91425" anchor="ctr" anchorCtr="0">
              <a:noAutofit/>
            </a:bodyPr>
            <a:lstStyle/>
            <a:p>
              <a:pPr lvl="0" algn="ctr">
                <a:buClr>
                  <a:srgbClr val="000000"/>
                </a:buClr>
              </a:pPr>
              <a:r>
                <a:rPr lang="en-US" sz="1600" dirty="0" err="1">
                  <a:latin typeface="Cambria" panose="02040503050406030204" pitchFamily="18" charset="0"/>
                  <a:ea typeface="Cambria" panose="02040503050406030204" pitchFamily="18" charset="0"/>
                </a:rPr>
                <a:t>Đa</a:t>
              </a:r>
              <a:r>
                <a:rPr lang="en-US" sz="1600" dirty="0">
                  <a:latin typeface="Cambria" panose="02040503050406030204" pitchFamily="18" charset="0"/>
                  <a:ea typeface="Cambria" panose="02040503050406030204" pitchFamily="18" charset="0"/>
                </a:rPr>
                <a:t> </a:t>
              </a:r>
              <a:r>
                <a:rPr lang="en-US" sz="1600" dirty="0" err="1">
                  <a:latin typeface="Cambria" panose="02040503050406030204" pitchFamily="18" charset="0"/>
                  <a:ea typeface="Cambria" panose="02040503050406030204" pitchFamily="18" charset="0"/>
                </a:rPr>
                <a:t>chiều</a:t>
              </a:r>
              <a:r>
                <a:rPr lang="en-US" sz="1600" dirty="0">
                  <a:latin typeface="Cambria" panose="02040503050406030204" pitchFamily="18" charset="0"/>
                  <a:ea typeface="Cambria" panose="02040503050406030204" pitchFamily="18" charset="0"/>
                </a:rPr>
                <a:t> </a:t>
              </a:r>
              <a:r>
                <a:rPr lang="en-US" sz="1600" dirty="0" err="1">
                  <a:latin typeface="Cambria" panose="02040503050406030204" pitchFamily="18" charset="0"/>
                  <a:ea typeface="Cambria" panose="02040503050406030204" pitchFamily="18" charset="0"/>
                </a:rPr>
                <a:t>và</a:t>
              </a:r>
              <a:r>
                <a:rPr lang="en-US" sz="1600" dirty="0">
                  <a:latin typeface="Cambria" panose="02040503050406030204" pitchFamily="18" charset="0"/>
                  <a:ea typeface="Cambria" panose="02040503050406030204" pitchFamily="18" charset="0"/>
                </a:rPr>
                <a:t> </a:t>
              </a:r>
              <a:r>
                <a:rPr lang="en-US" sz="1600" dirty="0" err="1">
                  <a:latin typeface="Cambria" panose="02040503050406030204" pitchFamily="18" charset="0"/>
                  <a:ea typeface="Cambria" panose="02040503050406030204" pitchFamily="18" charset="0"/>
                </a:rPr>
                <a:t>Tái</a:t>
              </a:r>
              <a:r>
                <a:rPr lang="en-US" sz="1600" dirty="0">
                  <a:latin typeface="Cambria" panose="02040503050406030204" pitchFamily="18" charset="0"/>
                  <a:ea typeface="Cambria" panose="02040503050406030204" pitchFamily="18" charset="0"/>
                </a:rPr>
                <a:t> </a:t>
              </a:r>
              <a:r>
                <a:rPr lang="en-US" sz="1600" dirty="0" err="1">
                  <a:latin typeface="Cambria" panose="02040503050406030204" pitchFamily="18" charset="0"/>
                  <a:ea typeface="Cambria" panose="02040503050406030204" pitchFamily="18" charset="0"/>
                </a:rPr>
                <a:t>sử</a:t>
              </a:r>
              <a:r>
                <a:rPr lang="en-US" sz="1600" dirty="0">
                  <a:latin typeface="Cambria" panose="02040503050406030204" pitchFamily="18" charset="0"/>
                  <a:ea typeface="Cambria" panose="02040503050406030204" pitchFamily="18" charset="0"/>
                </a:rPr>
                <a:t> </a:t>
              </a:r>
              <a:r>
                <a:rPr lang="en-US" sz="1600" dirty="0" err="1">
                  <a:latin typeface="Cambria" panose="02040503050406030204" pitchFamily="18" charset="0"/>
                  <a:ea typeface="Cambria" panose="02040503050406030204" pitchFamily="18" charset="0"/>
                </a:rPr>
                <a:t>dụng</a:t>
              </a:r>
              <a:endParaRPr kumimoji="0" sz="1600" b="0" i="0" u="none" strike="noStrike" kern="0" cap="none" spc="0" normalizeH="0" baseline="0" noProof="0" dirty="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grpSp>
      <p:grpSp>
        <p:nvGrpSpPr>
          <p:cNvPr id="43" name="Google Shape;191;p23">
            <a:extLst>
              <a:ext uri="{FF2B5EF4-FFF2-40B4-BE49-F238E27FC236}">
                <a16:creationId xmlns:a16="http://schemas.microsoft.com/office/drawing/2014/main" id="{52DB7B34-F230-49B5-8DCB-DA60F84EAE33}"/>
              </a:ext>
            </a:extLst>
          </p:cNvPr>
          <p:cNvGrpSpPr/>
          <p:nvPr/>
        </p:nvGrpSpPr>
        <p:grpSpPr>
          <a:xfrm>
            <a:off x="3342329" y="2006866"/>
            <a:ext cx="1423800" cy="1423800"/>
            <a:chOff x="3490737" y="1374053"/>
            <a:chExt cx="1423800" cy="1423800"/>
          </a:xfrm>
        </p:grpSpPr>
        <p:sp>
          <p:nvSpPr>
            <p:cNvPr id="44" name="Google Shape;192;p23">
              <a:extLst>
                <a:ext uri="{FF2B5EF4-FFF2-40B4-BE49-F238E27FC236}">
                  <a16:creationId xmlns:a16="http://schemas.microsoft.com/office/drawing/2014/main" id="{56B4281D-394D-4E4E-9AA0-F04C4C3ABB9B}"/>
                </a:ext>
              </a:extLst>
            </p:cNvPr>
            <p:cNvSpPr/>
            <p:nvPr/>
          </p:nvSpPr>
          <p:spPr>
            <a:xfrm>
              <a:off x="3490737" y="1374053"/>
              <a:ext cx="1423800" cy="1423800"/>
            </a:xfrm>
            <a:prstGeom prst="ellipse">
              <a:avLst/>
            </a:prstGeom>
            <a:solidFill>
              <a:srgbClr val="2AC3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500" b="0" i="0" u="none" strike="noStrike" kern="0" cap="none" spc="0" normalizeH="0" baseline="0" noProof="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sp>
          <p:nvSpPr>
            <p:cNvPr id="45" name="Google Shape;193;p23">
              <a:extLst>
                <a:ext uri="{FF2B5EF4-FFF2-40B4-BE49-F238E27FC236}">
                  <a16:creationId xmlns:a16="http://schemas.microsoft.com/office/drawing/2014/main" id="{7EE9BA9E-5E39-48D7-8041-0F1F0592EB79}"/>
                </a:ext>
              </a:extLst>
            </p:cNvPr>
            <p:cNvSpPr txBox="1"/>
            <p:nvPr/>
          </p:nvSpPr>
          <p:spPr>
            <a:xfrm>
              <a:off x="3718754" y="1613603"/>
              <a:ext cx="967800" cy="944700"/>
            </a:xfrm>
            <a:prstGeom prst="rect">
              <a:avLst/>
            </a:prstGeom>
            <a:noFill/>
            <a:ln>
              <a:noFill/>
            </a:ln>
          </p:spPr>
          <p:txBody>
            <a:bodyPr spcFirstLastPara="1" wrap="square" lIns="91425" tIns="91425" rIns="91425" bIns="91425" anchor="ctr" anchorCtr="0">
              <a:noAutofit/>
            </a:bodyPr>
            <a:lstStyle/>
            <a:p>
              <a:pPr lvl="0" algn="ctr">
                <a:buClr>
                  <a:srgbClr val="000000"/>
                </a:buClr>
              </a:pPr>
              <a:r>
                <a:rPr lang="vi-VN" sz="1600" dirty="0">
                  <a:latin typeface="Cambria" panose="02040503050406030204" pitchFamily="18" charset="0"/>
                  <a:ea typeface="Cambria" panose="02040503050406030204" pitchFamily="18" charset="0"/>
                </a:rPr>
                <a:t>Tính Tương lai và Tái sử dụng</a:t>
              </a:r>
              <a:endParaRPr kumimoji="0" sz="1600" b="0" i="0" u="none" strike="noStrike" kern="0" cap="none" spc="0" normalizeH="0" baseline="0" noProof="0" dirty="0">
                <a:ln>
                  <a:noFill/>
                </a:ln>
                <a:solidFill>
                  <a:srgbClr val="004591"/>
                </a:solidFill>
                <a:effectLst/>
                <a:uLnTx/>
                <a:uFillTx/>
                <a:latin typeface="Cambria" panose="02040503050406030204" pitchFamily="18" charset="0"/>
                <a:ea typeface="Cambria" panose="02040503050406030204" pitchFamily="18" charset="0"/>
                <a:cs typeface="Montserrat Light"/>
                <a:sym typeface="Montserrat Light"/>
              </a:endParaRPr>
            </a:p>
          </p:txBody>
        </p:sp>
      </p:grpSp>
    </p:spTree>
    <p:extLst>
      <p:ext uri="{BB962C8B-B14F-4D97-AF65-F5344CB8AC3E}">
        <p14:creationId xmlns:p14="http://schemas.microsoft.com/office/powerpoint/2010/main" val="70012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barn(inVertical)">
                                      <p:cBhvr>
                                        <p:cTn id="17" dur="500"/>
                                        <p:tgtEl>
                                          <p:spTgt spid="31"/>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barn(inVertical)">
                                      <p:cBhvr>
                                        <p:cTn id="22" dur="500"/>
                                        <p:tgtEl>
                                          <p:spTgt spid="34"/>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barn(inVertical)">
                                      <p:cBhvr>
                                        <p:cTn id="27" dur="500"/>
                                        <p:tgtEl>
                                          <p:spTgt spid="37"/>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barn(inVertical)">
                                      <p:cBhvr>
                                        <p:cTn id="32" dur="500"/>
                                        <p:tgtEl>
                                          <p:spTgt spid="40"/>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barn(inVertical)">
                                      <p:cBhvr>
                                        <p:cTn id="3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662ED1E-20F5-847F-A9EE-FD18C43840C2}"/>
              </a:ext>
            </a:extLst>
          </p:cNvPr>
          <p:cNvSpPr txBox="1"/>
          <p:nvPr/>
        </p:nvSpPr>
        <p:spPr>
          <a:xfrm>
            <a:off x="418289" y="882804"/>
            <a:ext cx="11176303" cy="492443"/>
          </a:xfrm>
          <a:prstGeom prst="rect">
            <a:avLst/>
          </a:prstGeom>
          <a:noFill/>
        </p:spPr>
        <p:txBody>
          <a:bodyPr wrap="square">
            <a:spAutoFit/>
          </a:bodyPr>
          <a:lstStyle/>
          <a:p>
            <a:pPr marL="0" indent="0">
              <a:buNone/>
            </a:pPr>
            <a:r>
              <a:rPr lang="vi-VN" sz="2600" b="1" dirty="0">
                <a:latin typeface="Cambria" panose="02040503050406030204" pitchFamily="18" charset="0"/>
                <a:ea typeface="Cambria" panose="02040503050406030204" pitchFamily="18" charset="0"/>
              </a:rPr>
              <a:t>1.</a:t>
            </a:r>
            <a:r>
              <a:rPr lang="en-US" sz="2600" b="1" dirty="0">
                <a:latin typeface="Cambria" panose="02040503050406030204" pitchFamily="18" charset="0"/>
                <a:ea typeface="Cambria" panose="02040503050406030204" pitchFamily="18" charset="0"/>
              </a:rPr>
              <a:t>3.</a:t>
            </a:r>
            <a:r>
              <a:rPr lang="vi-VN"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Các</a:t>
            </a:r>
            <a:r>
              <a:rPr lang="en-US"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nhóm</a:t>
            </a:r>
            <a:r>
              <a:rPr lang="en-US" sz="2600" b="1" dirty="0">
                <a:latin typeface="Cambria" panose="02040503050406030204" pitchFamily="18" charset="0"/>
                <a:ea typeface="Cambria" panose="02040503050406030204" pitchFamily="18" charset="0"/>
              </a:rPr>
              <a:t> test case</a:t>
            </a:r>
            <a:endParaRPr lang="vi-VN" sz="2600" b="1" dirty="0">
              <a:latin typeface="Cambria" panose="02040503050406030204" pitchFamily="18" charset="0"/>
              <a:ea typeface="Cambria" panose="02040503050406030204" pitchFamily="18" charset="0"/>
            </a:endParaRPr>
          </a:p>
        </p:txBody>
      </p:sp>
      <p:sp>
        <p:nvSpPr>
          <p:cNvPr id="8" name="Title 2">
            <a:extLst>
              <a:ext uri="{FF2B5EF4-FFF2-40B4-BE49-F238E27FC236}">
                <a16:creationId xmlns:a16="http://schemas.microsoft.com/office/drawing/2014/main" id="{38B065EE-BBF4-4960-A1BF-3F82A2BFAEEC}"/>
              </a:ext>
            </a:extLst>
          </p:cNvPr>
          <p:cNvSpPr>
            <a:spLocks noGrp="1"/>
          </p:cNvSpPr>
          <p:nvPr>
            <p:ph type="title"/>
          </p:nvPr>
        </p:nvSpPr>
        <p:spPr>
          <a:xfrm>
            <a:off x="418289" y="226362"/>
            <a:ext cx="10362279" cy="463958"/>
          </a:xfrm>
        </p:spPr>
        <p:txBody>
          <a:bodyPr/>
          <a:lstStyle/>
          <a:p>
            <a:r>
              <a:rPr lang="en-GB" dirty="0"/>
              <a:t>1. </a:t>
            </a:r>
            <a:r>
              <a:rPr lang="en-US" dirty="0" err="1"/>
              <a:t>Tổng</a:t>
            </a:r>
            <a:r>
              <a:rPr lang="en-US" dirty="0"/>
              <a:t> </a:t>
            </a:r>
            <a:r>
              <a:rPr lang="en-US" dirty="0" err="1"/>
              <a:t>quan</a:t>
            </a:r>
            <a:r>
              <a:rPr lang="en-US" dirty="0"/>
              <a:t> </a:t>
            </a:r>
            <a:r>
              <a:rPr lang="en-US" dirty="0" err="1"/>
              <a:t>về</a:t>
            </a:r>
            <a:r>
              <a:rPr lang="en-US" dirty="0"/>
              <a:t> test case</a:t>
            </a:r>
            <a:endParaRPr lang="en-GB" dirty="0"/>
          </a:p>
        </p:txBody>
      </p:sp>
      <p:graphicFrame>
        <p:nvGraphicFramePr>
          <p:cNvPr id="7" name="Table 3">
            <a:extLst>
              <a:ext uri="{FF2B5EF4-FFF2-40B4-BE49-F238E27FC236}">
                <a16:creationId xmlns:a16="http://schemas.microsoft.com/office/drawing/2014/main" id="{07A138AC-EE37-48F9-8EF5-97D62656C7F1}"/>
              </a:ext>
            </a:extLst>
          </p:cNvPr>
          <p:cNvGraphicFramePr>
            <a:graphicFrameLocks noGrp="1"/>
          </p:cNvGraphicFramePr>
          <p:nvPr>
            <p:extLst>
              <p:ext uri="{D42A27DB-BD31-4B8C-83A1-F6EECF244321}">
                <p14:modId xmlns:p14="http://schemas.microsoft.com/office/powerpoint/2010/main" val="2834117586"/>
              </p:ext>
            </p:extLst>
          </p:nvPr>
        </p:nvGraphicFramePr>
        <p:xfrm>
          <a:off x="1046208" y="2038744"/>
          <a:ext cx="9877166" cy="3472370"/>
        </p:xfrm>
        <a:graphic>
          <a:graphicData uri="http://schemas.openxmlformats.org/drawingml/2006/table">
            <a:tbl>
              <a:tblPr/>
              <a:tblGrid>
                <a:gridCol w="2469292">
                  <a:extLst>
                    <a:ext uri="{9D8B030D-6E8A-4147-A177-3AD203B41FA5}">
                      <a16:colId xmlns:a16="http://schemas.microsoft.com/office/drawing/2014/main" val="20000"/>
                    </a:ext>
                  </a:extLst>
                </a:gridCol>
                <a:gridCol w="2549268">
                  <a:extLst>
                    <a:ext uri="{9D8B030D-6E8A-4147-A177-3AD203B41FA5}">
                      <a16:colId xmlns:a16="http://schemas.microsoft.com/office/drawing/2014/main" val="20001"/>
                    </a:ext>
                  </a:extLst>
                </a:gridCol>
                <a:gridCol w="2389314">
                  <a:extLst>
                    <a:ext uri="{9D8B030D-6E8A-4147-A177-3AD203B41FA5}">
                      <a16:colId xmlns:a16="http://schemas.microsoft.com/office/drawing/2014/main" val="20002"/>
                    </a:ext>
                  </a:extLst>
                </a:gridCol>
                <a:gridCol w="2469292">
                  <a:extLst>
                    <a:ext uri="{9D8B030D-6E8A-4147-A177-3AD203B41FA5}">
                      <a16:colId xmlns:a16="http://schemas.microsoft.com/office/drawing/2014/main" val="20003"/>
                    </a:ext>
                  </a:extLst>
                </a:gridCol>
              </a:tblGrid>
              <a:tr h="729319">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a:defRPr/>
                      </a:pPr>
                      <a:r>
                        <a:rPr lang="en-US" sz="2800" b="0" i="0" kern="1200" dirty="0">
                          <a:solidFill>
                            <a:srgbClr val="FFFFFF"/>
                          </a:solidFill>
                          <a:effectLst/>
                          <a:latin typeface="Cambria" panose="02040503050406030204" pitchFamily="18" charset="0"/>
                          <a:ea typeface="Cambria" panose="02040503050406030204" pitchFamily="18" charset="0"/>
                          <a:cs typeface="+mn-cs"/>
                        </a:rPr>
                        <a:t>GUI </a:t>
                      </a:r>
                      <a:r>
                        <a:rPr lang="en-US" sz="2800" b="1" i="0" kern="1200" dirty="0">
                          <a:solidFill>
                            <a:srgbClr val="FFFFFF"/>
                          </a:solidFill>
                          <a:effectLst/>
                          <a:latin typeface="Cambria" panose="02040503050406030204" pitchFamily="18" charset="0"/>
                          <a:ea typeface="Cambria" panose="02040503050406030204" pitchFamily="18" charset="0"/>
                          <a:cs typeface="+mn-cs"/>
                        </a:rPr>
                        <a:t>Test case</a:t>
                      </a:r>
                      <a:endParaRPr lang="en-US" sz="2800" dirty="0">
                        <a:solidFill>
                          <a:srgbClr val="FFFFFF"/>
                        </a:solidFill>
                        <a:latin typeface="Cambria" panose="02040503050406030204" pitchFamily="18" charset="0"/>
                        <a:ea typeface="Cambria" panose="020405030504060302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36C5FF"/>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a:defRPr/>
                      </a:pPr>
                      <a:r>
                        <a:rPr lang="en-US" sz="2400" b="0" i="0" kern="1200" dirty="0">
                          <a:solidFill>
                            <a:srgbClr val="FFFFFF"/>
                          </a:solidFill>
                          <a:effectLst/>
                          <a:latin typeface="Cambria" panose="02040503050406030204" pitchFamily="18" charset="0"/>
                          <a:ea typeface="Cambria" panose="02040503050406030204" pitchFamily="18" charset="0"/>
                          <a:cs typeface="+mn-cs"/>
                        </a:rPr>
                        <a:t>Positive </a:t>
                      </a:r>
                      <a:r>
                        <a:rPr lang="en-US" sz="2400" b="1" i="0" kern="1200" dirty="0">
                          <a:solidFill>
                            <a:srgbClr val="FFFFFF"/>
                          </a:solidFill>
                          <a:effectLst/>
                          <a:latin typeface="Cambria" panose="02040503050406030204" pitchFamily="18" charset="0"/>
                          <a:ea typeface="Cambria" panose="02040503050406030204" pitchFamily="18" charset="0"/>
                          <a:cs typeface="+mn-cs"/>
                        </a:rPr>
                        <a:t>Test case</a:t>
                      </a:r>
                      <a:endParaRPr lang="en-US" sz="2400" dirty="0">
                        <a:solidFill>
                          <a:srgbClr val="FFFFFF"/>
                        </a:solidFill>
                        <a:latin typeface="Cambria" panose="02040503050406030204" pitchFamily="18" charset="0"/>
                        <a:ea typeface="Cambria" panose="020405030504060302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C282"/>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a:defRPr/>
                      </a:pPr>
                      <a:r>
                        <a:rPr lang="en-US" sz="2000" b="0" i="0" kern="1200" dirty="0">
                          <a:solidFill>
                            <a:srgbClr val="FFFFFF"/>
                          </a:solidFill>
                          <a:effectLst/>
                          <a:latin typeface="Cambria" panose="02040503050406030204" pitchFamily="18" charset="0"/>
                          <a:ea typeface="Cambria" panose="02040503050406030204" pitchFamily="18" charset="0"/>
                          <a:cs typeface="+mn-cs"/>
                        </a:rPr>
                        <a:t>Negative </a:t>
                      </a:r>
                      <a:r>
                        <a:rPr lang="en-US" sz="2000" b="1" i="0" kern="1200" dirty="0">
                          <a:solidFill>
                            <a:srgbClr val="FFFFFF"/>
                          </a:solidFill>
                          <a:effectLst/>
                          <a:latin typeface="Cambria" panose="02040503050406030204" pitchFamily="18" charset="0"/>
                          <a:ea typeface="Cambria" panose="02040503050406030204" pitchFamily="18" charset="0"/>
                          <a:cs typeface="+mn-cs"/>
                        </a:rPr>
                        <a:t>Test case</a:t>
                      </a:r>
                      <a:endParaRPr lang="en-US" sz="2000" dirty="0">
                        <a:solidFill>
                          <a:srgbClr val="FFFFFF"/>
                        </a:solidFill>
                        <a:latin typeface="Cambria" panose="02040503050406030204" pitchFamily="18" charset="0"/>
                        <a:ea typeface="Cambria" panose="020405030504060302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1885F1"/>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a:defRPr/>
                      </a:pPr>
                      <a:r>
                        <a:rPr lang="en-US" sz="1800" b="0" i="0" kern="1200" dirty="0">
                          <a:solidFill>
                            <a:srgbClr val="FFFFFF"/>
                          </a:solidFill>
                          <a:effectLst/>
                          <a:latin typeface="Cambria" panose="02040503050406030204" pitchFamily="18" charset="0"/>
                          <a:ea typeface="Cambria" panose="02040503050406030204" pitchFamily="18" charset="0"/>
                          <a:cs typeface="+mn-cs"/>
                        </a:rPr>
                        <a:t>Combination </a:t>
                      </a:r>
                      <a:r>
                        <a:rPr lang="en-US" sz="1800" b="1" i="0" kern="1200" dirty="0">
                          <a:solidFill>
                            <a:srgbClr val="FFFFFF"/>
                          </a:solidFill>
                          <a:effectLst/>
                          <a:latin typeface="Cambria" panose="02040503050406030204" pitchFamily="18" charset="0"/>
                          <a:ea typeface="Cambria" panose="02040503050406030204" pitchFamily="18" charset="0"/>
                          <a:cs typeface="+mn-cs"/>
                        </a:rPr>
                        <a:t>Test case</a:t>
                      </a:r>
                      <a:endParaRPr lang="en-US" sz="1800" dirty="0">
                        <a:solidFill>
                          <a:srgbClr val="FFFFFF"/>
                        </a:solidFill>
                        <a:latin typeface="Cambria" panose="02040503050406030204" pitchFamily="18" charset="0"/>
                        <a:ea typeface="Cambria" panose="020405030504060302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A4D70"/>
                    </a:solidFill>
                  </a:tcPr>
                </a:tc>
                <a:extLst>
                  <a:ext uri="{0D108BD9-81ED-4DB2-BD59-A6C34878D82A}">
                    <a16:rowId xmlns:a16="http://schemas.microsoft.com/office/drawing/2014/main" val="10000"/>
                  </a:ext>
                </a:extLst>
              </a:tr>
              <a:tr h="2743051">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just">
                        <a:defRPr/>
                      </a:pPr>
                      <a:r>
                        <a:rPr lang="en-US" sz="1800" b="0" i="0" kern="1200" dirty="0">
                          <a:solidFill>
                            <a:schemeClr val="tx1"/>
                          </a:solidFill>
                          <a:effectLst/>
                          <a:latin typeface="Cambria" panose="02040503050406030204" pitchFamily="18" charset="0"/>
                          <a:ea typeface="Cambria" panose="02040503050406030204" pitchFamily="18" charset="0"/>
                          <a:cs typeface="+mn-cs"/>
                        </a:rPr>
                        <a:t>T</a:t>
                      </a:r>
                      <a:r>
                        <a:rPr lang="vi-VN" sz="1800" b="0" i="0" kern="1200" dirty="0">
                          <a:solidFill>
                            <a:schemeClr val="tx1"/>
                          </a:solidFill>
                          <a:effectLst/>
                          <a:latin typeface="Cambria" panose="02040503050406030204" pitchFamily="18" charset="0"/>
                          <a:ea typeface="Cambria" panose="02040503050406030204" pitchFamily="18" charset="0"/>
                          <a:cs typeface="+mn-cs"/>
                        </a:rPr>
                        <a:t>ất cả những </a:t>
                      </a:r>
                      <a:r>
                        <a:rPr lang="vi-VN" sz="1800" b="1" i="0" kern="1200" dirty="0">
                          <a:solidFill>
                            <a:schemeClr val="tx1"/>
                          </a:solidFill>
                          <a:effectLst/>
                          <a:latin typeface="Cambria" panose="02040503050406030204" pitchFamily="18" charset="0"/>
                          <a:ea typeface="Cambria" panose="02040503050406030204" pitchFamily="18" charset="0"/>
                          <a:cs typeface="+mn-cs"/>
                        </a:rPr>
                        <a:t>Test case</a:t>
                      </a:r>
                      <a:r>
                        <a:rPr lang="vi-VN" sz="1800" b="0" i="0" kern="1200" dirty="0">
                          <a:solidFill>
                            <a:schemeClr val="tx1"/>
                          </a:solidFill>
                          <a:effectLst/>
                          <a:latin typeface="Cambria" panose="02040503050406030204" pitchFamily="18" charset="0"/>
                          <a:ea typeface="Cambria" panose="02040503050406030204" pitchFamily="18" charset="0"/>
                          <a:cs typeface="+mn-cs"/>
                        </a:rPr>
                        <a:t> được xây dựng để kiểm tra giao diện người dùng đồ họa</a:t>
                      </a:r>
                      <a:endParaRPr lang="en-US" sz="2200" u="none" dirty="0">
                        <a:solidFill>
                          <a:srgbClr val="2C434E"/>
                        </a:solidFill>
                        <a:latin typeface="Cambria" panose="02040503050406030204" pitchFamily="18" charset="0"/>
                        <a:ea typeface="Cambria" panose="020405030504060302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DF0F0"/>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just">
                        <a:defRPr/>
                      </a:pPr>
                      <a:r>
                        <a:rPr lang="en-US" sz="1800" b="0" i="0" kern="1200" dirty="0" err="1">
                          <a:solidFill>
                            <a:schemeClr val="tx1"/>
                          </a:solidFill>
                          <a:effectLst/>
                          <a:latin typeface="Cambria" panose="02040503050406030204" pitchFamily="18" charset="0"/>
                          <a:ea typeface="Cambria" panose="02040503050406030204" pitchFamily="18" charset="0"/>
                          <a:cs typeface="+mn-cs"/>
                        </a:rPr>
                        <a:t>Những</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1" i="0" kern="1200" dirty="0">
                          <a:solidFill>
                            <a:schemeClr val="tx1"/>
                          </a:solidFill>
                          <a:effectLst/>
                          <a:latin typeface="Cambria" panose="02040503050406030204" pitchFamily="18" charset="0"/>
                          <a:ea typeface="Cambria" panose="02040503050406030204" pitchFamily="18" charset="0"/>
                          <a:cs typeface="+mn-cs"/>
                        </a:rPr>
                        <a:t>Test case</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tích</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cực</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hợp</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lệ</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nhập</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dữ</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liệu</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đúng</a:t>
                      </a:r>
                      <a:endParaRPr lang="en-US" sz="2200" u="none" dirty="0">
                        <a:solidFill>
                          <a:srgbClr val="2C434E"/>
                        </a:solidFill>
                        <a:latin typeface="Cambria" panose="02040503050406030204" pitchFamily="18" charset="0"/>
                        <a:ea typeface="Cambria" panose="020405030504060302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DF0F0"/>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just">
                        <a:defRPr/>
                      </a:pPr>
                      <a:r>
                        <a:rPr lang="en-US" sz="1800" b="0" i="0" kern="1200" dirty="0" err="1">
                          <a:solidFill>
                            <a:schemeClr val="tx1"/>
                          </a:solidFill>
                          <a:effectLst/>
                          <a:latin typeface="Cambria" panose="02040503050406030204" pitchFamily="18" charset="0"/>
                          <a:ea typeface="Cambria" panose="02040503050406030204" pitchFamily="18" charset="0"/>
                          <a:cs typeface="+mn-cs"/>
                        </a:rPr>
                        <a:t>Những</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1" i="0" kern="1200" dirty="0">
                          <a:solidFill>
                            <a:schemeClr val="tx1"/>
                          </a:solidFill>
                          <a:effectLst/>
                          <a:latin typeface="Cambria" panose="02040503050406030204" pitchFamily="18" charset="0"/>
                          <a:ea typeface="Cambria" panose="02040503050406030204" pitchFamily="18" charset="0"/>
                          <a:cs typeface="+mn-cs"/>
                        </a:rPr>
                        <a:t>Test case</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tiêu</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cực</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không</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hợp</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lệ</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nhập</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dữ</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liệu</a:t>
                      </a:r>
                      <a:r>
                        <a:rPr lang="en-US" sz="1800" b="0" i="0" kern="1200" dirty="0">
                          <a:solidFill>
                            <a:schemeClr val="tx1"/>
                          </a:solidFill>
                          <a:effectLst/>
                          <a:latin typeface="Cambria" panose="02040503050406030204" pitchFamily="18" charset="0"/>
                          <a:ea typeface="Cambria" panose="02040503050406030204" pitchFamily="18" charset="0"/>
                          <a:cs typeface="+mn-cs"/>
                        </a:rPr>
                        <a:t> </a:t>
                      </a:r>
                      <a:r>
                        <a:rPr lang="en-US" sz="1800" b="0" i="0" kern="1200" dirty="0" err="1">
                          <a:solidFill>
                            <a:schemeClr val="tx1"/>
                          </a:solidFill>
                          <a:effectLst/>
                          <a:latin typeface="Cambria" panose="02040503050406030204" pitchFamily="18" charset="0"/>
                          <a:ea typeface="Cambria" panose="02040503050406030204" pitchFamily="18" charset="0"/>
                          <a:cs typeface="+mn-cs"/>
                        </a:rPr>
                        <a:t>sai</a:t>
                      </a:r>
                      <a:endParaRPr lang="en-US" sz="2200" u="none" dirty="0">
                        <a:solidFill>
                          <a:srgbClr val="2C434E"/>
                        </a:solidFill>
                        <a:latin typeface="Cambria" panose="02040503050406030204" pitchFamily="18" charset="0"/>
                        <a:ea typeface="Cambria" panose="020405030504060302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DF0F0"/>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just">
                        <a:defRPr/>
                      </a:pPr>
                      <a:r>
                        <a:rPr lang="en-US" sz="1800" b="0" i="0" kern="1200" dirty="0">
                          <a:solidFill>
                            <a:schemeClr val="tx1"/>
                          </a:solidFill>
                          <a:effectLst/>
                          <a:latin typeface="Cambria" panose="02040503050406030204" pitchFamily="18" charset="0"/>
                          <a:ea typeface="Cambria" panose="02040503050406030204" pitchFamily="18" charset="0"/>
                          <a:cs typeface="+mn-cs"/>
                        </a:rPr>
                        <a:t>N</a:t>
                      </a:r>
                      <a:r>
                        <a:rPr lang="vi-VN" sz="1800" b="0" i="0" kern="1200" dirty="0">
                          <a:solidFill>
                            <a:schemeClr val="tx1"/>
                          </a:solidFill>
                          <a:effectLst/>
                          <a:latin typeface="Cambria" panose="02040503050406030204" pitchFamily="18" charset="0"/>
                          <a:ea typeface="Cambria" panose="02040503050406030204" pitchFamily="18" charset="0"/>
                          <a:cs typeface="+mn-cs"/>
                        </a:rPr>
                        <a:t>hững </a:t>
                      </a:r>
                      <a:r>
                        <a:rPr lang="vi-VN" sz="1800" b="1" i="0" kern="1200" dirty="0">
                          <a:solidFill>
                            <a:schemeClr val="tx1"/>
                          </a:solidFill>
                          <a:effectLst/>
                          <a:latin typeface="Cambria" panose="02040503050406030204" pitchFamily="18" charset="0"/>
                          <a:ea typeface="Cambria" panose="02040503050406030204" pitchFamily="18" charset="0"/>
                          <a:cs typeface="+mn-cs"/>
                        </a:rPr>
                        <a:t>Test case</a:t>
                      </a:r>
                      <a:r>
                        <a:rPr lang="vi-VN" sz="1800" b="0" i="0" kern="1200" dirty="0">
                          <a:solidFill>
                            <a:schemeClr val="tx1"/>
                          </a:solidFill>
                          <a:effectLst/>
                          <a:latin typeface="Cambria" panose="02040503050406030204" pitchFamily="18" charset="0"/>
                          <a:ea typeface="Cambria" panose="02040503050406030204" pitchFamily="18" charset="0"/>
                          <a:cs typeface="+mn-cs"/>
                        </a:rPr>
                        <a:t> nằm giữa 2 loại positive và negative. Những </a:t>
                      </a:r>
                      <a:r>
                        <a:rPr lang="vi-VN" sz="1800" b="1" i="0" kern="1200" dirty="0">
                          <a:solidFill>
                            <a:schemeClr val="tx1"/>
                          </a:solidFill>
                          <a:effectLst/>
                          <a:latin typeface="Cambria" panose="02040503050406030204" pitchFamily="18" charset="0"/>
                          <a:ea typeface="Cambria" panose="02040503050406030204" pitchFamily="18" charset="0"/>
                          <a:cs typeface="+mn-cs"/>
                        </a:rPr>
                        <a:t>Test case</a:t>
                      </a:r>
                      <a:r>
                        <a:rPr lang="vi-VN" sz="1800" b="0" i="0" kern="1200" dirty="0">
                          <a:solidFill>
                            <a:schemeClr val="tx1"/>
                          </a:solidFill>
                          <a:effectLst/>
                          <a:latin typeface="Cambria" panose="02040503050406030204" pitchFamily="18" charset="0"/>
                          <a:ea typeface="Cambria" panose="02040503050406030204" pitchFamily="18" charset="0"/>
                          <a:cs typeface="+mn-cs"/>
                        </a:rPr>
                        <a:t> này có nhiều bước đúng, sai đan xen nhưng bước cuối cùng luôn đúng</a:t>
                      </a:r>
                      <a:endParaRPr lang="en-US" sz="2200" u="none" dirty="0">
                        <a:solidFill>
                          <a:srgbClr val="2C434E"/>
                        </a:solidFill>
                        <a:latin typeface="Cambria" panose="02040503050406030204" pitchFamily="18" charset="0"/>
                        <a:ea typeface="Cambria" panose="020405030504060302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DF0F0"/>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821236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662ED1E-20F5-847F-A9EE-FD18C43840C2}"/>
              </a:ext>
            </a:extLst>
          </p:cNvPr>
          <p:cNvSpPr txBox="1"/>
          <p:nvPr/>
        </p:nvSpPr>
        <p:spPr>
          <a:xfrm>
            <a:off x="418289" y="882804"/>
            <a:ext cx="11176303" cy="492443"/>
          </a:xfrm>
          <a:prstGeom prst="rect">
            <a:avLst/>
          </a:prstGeom>
          <a:noFill/>
        </p:spPr>
        <p:txBody>
          <a:bodyPr wrap="square">
            <a:spAutoFit/>
          </a:bodyPr>
          <a:lstStyle/>
          <a:p>
            <a:pPr marL="0" indent="0">
              <a:buNone/>
            </a:pPr>
            <a:r>
              <a:rPr lang="vi-VN" sz="2600" b="1" dirty="0">
                <a:latin typeface="Cambria" panose="02040503050406030204" pitchFamily="18" charset="0"/>
                <a:ea typeface="Cambria" panose="02040503050406030204" pitchFamily="18" charset="0"/>
              </a:rPr>
              <a:t>1.</a:t>
            </a:r>
            <a:r>
              <a:rPr lang="en-US" sz="2600" b="1" dirty="0">
                <a:latin typeface="Cambria" panose="02040503050406030204" pitchFamily="18" charset="0"/>
                <a:ea typeface="Cambria" panose="02040503050406030204" pitchFamily="18" charset="0"/>
              </a:rPr>
              <a:t>4.</a:t>
            </a:r>
            <a:r>
              <a:rPr lang="vi-VN"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Cấu</a:t>
            </a:r>
            <a:r>
              <a:rPr lang="en-US"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trúc</a:t>
            </a:r>
            <a:r>
              <a:rPr lang="en-US" sz="2600" b="1" dirty="0">
                <a:latin typeface="Cambria" panose="02040503050406030204" pitchFamily="18" charset="0"/>
                <a:ea typeface="Cambria" panose="02040503050406030204" pitchFamily="18" charset="0"/>
              </a:rPr>
              <a:t> test case</a:t>
            </a:r>
            <a:endParaRPr lang="vi-VN" sz="2600" b="1" dirty="0">
              <a:latin typeface="Cambria" panose="02040503050406030204" pitchFamily="18" charset="0"/>
              <a:ea typeface="Cambria" panose="02040503050406030204" pitchFamily="18" charset="0"/>
            </a:endParaRPr>
          </a:p>
        </p:txBody>
      </p:sp>
      <p:sp>
        <p:nvSpPr>
          <p:cNvPr id="8" name="Title 2">
            <a:extLst>
              <a:ext uri="{FF2B5EF4-FFF2-40B4-BE49-F238E27FC236}">
                <a16:creationId xmlns:a16="http://schemas.microsoft.com/office/drawing/2014/main" id="{38B065EE-BBF4-4960-A1BF-3F82A2BFAEEC}"/>
              </a:ext>
            </a:extLst>
          </p:cNvPr>
          <p:cNvSpPr>
            <a:spLocks noGrp="1"/>
          </p:cNvSpPr>
          <p:nvPr>
            <p:ph type="title"/>
          </p:nvPr>
        </p:nvSpPr>
        <p:spPr>
          <a:xfrm>
            <a:off x="418289" y="226362"/>
            <a:ext cx="10362279" cy="463958"/>
          </a:xfrm>
        </p:spPr>
        <p:txBody>
          <a:bodyPr/>
          <a:lstStyle/>
          <a:p>
            <a:r>
              <a:rPr lang="en-GB" dirty="0"/>
              <a:t>1. </a:t>
            </a:r>
            <a:r>
              <a:rPr lang="en-US" dirty="0" err="1"/>
              <a:t>Tổng</a:t>
            </a:r>
            <a:r>
              <a:rPr lang="en-US" dirty="0"/>
              <a:t> </a:t>
            </a:r>
            <a:r>
              <a:rPr lang="en-US" dirty="0" err="1"/>
              <a:t>quan</a:t>
            </a:r>
            <a:r>
              <a:rPr lang="en-US" dirty="0"/>
              <a:t> </a:t>
            </a:r>
            <a:r>
              <a:rPr lang="en-US" dirty="0" err="1"/>
              <a:t>về</a:t>
            </a:r>
            <a:r>
              <a:rPr lang="en-US" dirty="0"/>
              <a:t> test case</a:t>
            </a:r>
            <a:endParaRPr lang="en-GB" dirty="0"/>
          </a:p>
        </p:txBody>
      </p:sp>
      <p:grpSp>
        <p:nvGrpSpPr>
          <p:cNvPr id="12" name="Google Shape;601;p27">
            <a:extLst>
              <a:ext uri="{FF2B5EF4-FFF2-40B4-BE49-F238E27FC236}">
                <a16:creationId xmlns:a16="http://schemas.microsoft.com/office/drawing/2014/main" id="{2C21CAB0-249B-47DB-8DB8-DDAD6D3C470D}"/>
              </a:ext>
            </a:extLst>
          </p:cNvPr>
          <p:cNvGrpSpPr/>
          <p:nvPr/>
        </p:nvGrpSpPr>
        <p:grpSpPr>
          <a:xfrm>
            <a:off x="568167" y="1310382"/>
            <a:ext cx="10729520" cy="5384478"/>
            <a:chOff x="0" y="-38100"/>
            <a:chExt cx="4068654" cy="1976168"/>
          </a:xfrm>
        </p:grpSpPr>
        <p:sp>
          <p:nvSpPr>
            <p:cNvPr id="13" name="Google Shape;602;p27">
              <a:extLst>
                <a:ext uri="{FF2B5EF4-FFF2-40B4-BE49-F238E27FC236}">
                  <a16:creationId xmlns:a16="http://schemas.microsoft.com/office/drawing/2014/main" id="{8E60596E-FCF3-4961-AAB9-7D948AB3CE7E}"/>
                </a:ext>
              </a:extLst>
            </p:cNvPr>
            <p:cNvSpPr/>
            <p:nvPr/>
          </p:nvSpPr>
          <p:spPr>
            <a:xfrm>
              <a:off x="0" y="0"/>
              <a:ext cx="4068654" cy="1938068"/>
            </a:xfrm>
            <a:custGeom>
              <a:avLst/>
              <a:gdLst/>
              <a:ahLst/>
              <a:cxnLst/>
              <a:rect l="l" t="t" r="r" b="b"/>
              <a:pathLst>
                <a:path w="4068654" h="1938068" extrusionOk="0">
                  <a:moveTo>
                    <a:pt x="26120" y="0"/>
                  </a:moveTo>
                  <a:lnTo>
                    <a:pt x="4042533" y="0"/>
                  </a:lnTo>
                  <a:cubicBezTo>
                    <a:pt x="4056959" y="0"/>
                    <a:pt x="4068654" y="11694"/>
                    <a:pt x="4068654" y="26120"/>
                  </a:cubicBezTo>
                  <a:lnTo>
                    <a:pt x="4068654" y="1911948"/>
                  </a:lnTo>
                  <a:cubicBezTo>
                    <a:pt x="4068654" y="1926374"/>
                    <a:pt x="4056959" y="1938068"/>
                    <a:pt x="4042533" y="1938068"/>
                  </a:cubicBezTo>
                  <a:lnTo>
                    <a:pt x="26120" y="1938068"/>
                  </a:lnTo>
                  <a:cubicBezTo>
                    <a:pt x="11694" y="1938068"/>
                    <a:pt x="0" y="1926374"/>
                    <a:pt x="0" y="1911948"/>
                  </a:cubicBezTo>
                  <a:lnTo>
                    <a:pt x="0" y="26120"/>
                  </a:lnTo>
                  <a:cubicBezTo>
                    <a:pt x="0" y="11694"/>
                    <a:pt x="11694" y="0"/>
                    <a:pt x="26120" y="0"/>
                  </a:cubicBezTo>
                  <a:close/>
                </a:path>
              </a:pathLst>
            </a:custGeom>
            <a:solidFill>
              <a:srgbClr val="000000">
                <a:alpha val="0"/>
              </a:srgbClr>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4" name="Google Shape;603;p27">
              <a:extLst>
                <a:ext uri="{FF2B5EF4-FFF2-40B4-BE49-F238E27FC236}">
                  <a16:creationId xmlns:a16="http://schemas.microsoft.com/office/drawing/2014/main" id="{069DC674-C295-4825-ADEB-3855AD18D16E}"/>
                </a:ext>
              </a:extLst>
            </p:cNvPr>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algn="ctr">
                <a:lnSpc>
                  <a:spcPct val="147722"/>
                </a:lnSpc>
                <a:buClr>
                  <a:srgbClr val="000000"/>
                </a:buClr>
                <a:buFont typeface="Arial"/>
                <a:buNone/>
              </a:pPr>
              <a:endParaRPr kern="0">
                <a:solidFill>
                  <a:srgbClr val="000000"/>
                </a:solidFill>
                <a:latin typeface="Calibri"/>
                <a:ea typeface="Calibri"/>
                <a:cs typeface="Calibri"/>
                <a:sym typeface="Calibri"/>
              </a:endParaRPr>
            </a:p>
          </p:txBody>
        </p:sp>
      </p:grpSp>
      <p:sp>
        <p:nvSpPr>
          <p:cNvPr id="15" name="Google Shape;604;p27">
            <a:extLst>
              <a:ext uri="{FF2B5EF4-FFF2-40B4-BE49-F238E27FC236}">
                <a16:creationId xmlns:a16="http://schemas.microsoft.com/office/drawing/2014/main" id="{E3DF8EB9-31E2-4EA9-A3A2-290AB745010B}"/>
              </a:ext>
            </a:extLst>
          </p:cNvPr>
          <p:cNvSpPr txBox="1"/>
          <p:nvPr/>
        </p:nvSpPr>
        <p:spPr>
          <a:xfrm>
            <a:off x="883640" y="1745433"/>
            <a:ext cx="3390671" cy="332399"/>
          </a:xfrm>
          <a:prstGeom prst="rect">
            <a:avLst/>
          </a:prstGeom>
          <a:noFill/>
          <a:ln>
            <a:noFill/>
          </a:ln>
        </p:spPr>
        <p:txBody>
          <a:bodyPr spcFirstLastPara="1" wrap="square" lIns="0" tIns="0" rIns="0" bIns="0" anchor="t" anchorCtr="0">
            <a:spAutoFit/>
          </a:bodyPr>
          <a:lstStyle/>
          <a:p>
            <a:pPr>
              <a:lnSpc>
                <a:spcPct val="120026"/>
              </a:lnSpc>
              <a:buClr>
                <a:srgbClr val="000000"/>
              </a:buClr>
              <a:buFont typeface="Arial"/>
              <a:buNone/>
            </a:pPr>
            <a:r>
              <a:rPr lang="en-US" dirty="0"/>
              <a:t>Test case ID</a:t>
            </a:r>
            <a:endParaRPr sz="1400" kern="0" dirty="0">
              <a:solidFill>
                <a:srgbClr val="000000"/>
              </a:solidFill>
              <a:cs typeface="Arial"/>
              <a:sym typeface="Arial"/>
            </a:endParaRPr>
          </a:p>
        </p:txBody>
      </p:sp>
      <p:sp>
        <p:nvSpPr>
          <p:cNvPr id="16" name="Google Shape;605;p27">
            <a:extLst>
              <a:ext uri="{FF2B5EF4-FFF2-40B4-BE49-F238E27FC236}">
                <a16:creationId xmlns:a16="http://schemas.microsoft.com/office/drawing/2014/main" id="{5D69BFCD-6D77-4F1E-8452-CF829310C3C2}"/>
              </a:ext>
            </a:extLst>
          </p:cNvPr>
          <p:cNvSpPr txBox="1"/>
          <p:nvPr/>
        </p:nvSpPr>
        <p:spPr>
          <a:xfrm>
            <a:off x="4647500" y="1687994"/>
            <a:ext cx="5449380" cy="387798"/>
          </a:xfrm>
          <a:prstGeom prst="rect">
            <a:avLst/>
          </a:prstGeom>
          <a:noFill/>
          <a:ln>
            <a:noFill/>
          </a:ln>
        </p:spPr>
        <p:txBody>
          <a:bodyPr spcFirstLastPara="1" wrap="square" lIns="0" tIns="0" rIns="0" bIns="0" anchor="t" anchorCtr="0">
            <a:spAutoFit/>
          </a:bodyPr>
          <a:lstStyle/>
          <a:p>
            <a:pPr>
              <a:lnSpc>
                <a:spcPct val="140000"/>
              </a:lnSpc>
              <a:buClr>
                <a:srgbClr val="000000"/>
              </a:buClr>
              <a:buFont typeface="Arial"/>
              <a:buNone/>
            </a:pPr>
            <a:r>
              <a:rPr lang="en-US" dirty="0" err="1"/>
              <a:t>Để</a:t>
            </a:r>
            <a:r>
              <a:rPr lang="en-US" dirty="0"/>
              <a:t> </a:t>
            </a:r>
            <a:r>
              <a:rPr lang="en-US" dirty="0" err="1"/>
              <a:t>dễ</a:t>
            </a:r>
            <a:r>
              <a:rPr lang="en-US" dirty="0"/>
              <a:t> </a:t>
            </a:r>
            <a:r>
              <a:rPr lang="en-US" dirty="0" err="1"/>
              <a:t>dàng</a:t>
            </a:r>
            <a:r>
              <a:rPr lang="en-US" dirty="0"/>
              <a:t> </a:t>
            </a:r>
            <a:r>
              <a:rPr lang="en-US" dirty="0" err="1"/>
              <a:t>xác</a:t>
            </a:r>
            <a:r>
              <a:rPr lang="en-US" dirty="0"/>
              <a:t> </a:t>
            </a:r>
            <a:r>
              <a:rPr lang="en-US" dirty="0" err="1"/>
              <a:t>định</a:t>
            </a:r>
            <a:r>
              <a:rPr lang="en-US" dirty="0"/>
              <a:t> </a:t>
            </a:r>
            <a:r>
              <a:rPr lang="en-US" dirty="0" err="1"/>
              <a:t>và</a:t>
            </a:r>
            <a:r>
              <a:rPr lang="en-US" dirty="0"/>
              <a:t> </a:t>
            </a:r>
            <a:r>
              <a:rPr lang="en-US" dirty="0" err="1"/>
              <a:t>phân</a:t>
            </a:r>
            <a:r>
              <a:rPr lang="en-US" dirty="0"/>
              <a:t> </a:t>
            </a:r>
            <a:r>
              <a:rPr lang="en-US" dirty="0" err="1"/>
              <a:t>biệt</a:t>
            </a:r>
            <a:r>
              <a:rPr lang="en-US" dirty="0"/>
              <a:t> test case </a:t>
            </a:r>
            <a:r>
              <a:rPr lang="en-US" dirty="0" err="1"/>
              <a:t>với</a:t>
            </a:r>
            <a:r>
              <a:rPr lang="en-US" dirty="0"/>
              <a:t> </a:t>
            </a:r>
            <a:r>
              <a:rPr lang="en-US" dirty="0" err="1"/>
              <a:t>nhau</a:t>
            </a:r>
            <a:endParaRPr sz="1400" kern="0" dirty="0">
              <a:solidFill>
                <a:srgbClr val="000000"/>
              </a:solidFill>
              <a:cs typeface="Arial"/>
              <a:sym typeface="Arial"/>
            </a:endParaRPr>
          </a:p>
        </p:txBody>
      </p:sp>
      <p:sp>
        <p:nvSpPr>
          <p:cNvPr id="18" name="Google Shape;607;p27">
            <a:extLst>
              <a:ext uri="{FF2B5EF4-FFF2-40B4-BE49-F238E27FC236}">
                <a16:creationId xmlns:a16="http://schemas.microsoft.com/office/drawing/2014/main" id="{E7AF1D25-EB14-4224-8B6A-107A13B38E47}"/>
              </a:ext>
            </a:extLst>
          </p:cNvPr>
          <p:cNvSpPr txBox="1"/>
          <p:nvPr/>
        </p:nvSpPr>
        <p:spPr>
          <a:xfrm>
            <a:off x="4662255" y="2287043"/>
            <a:ext cx="6427990" cy="387798"/>
          </a:xfrm>
          <a:prstGeom prst="rect">
            <a:avLst/>
          </a:prstGeom>
          <a:noFill/>
          <a:ln>
            <a:noFill/>
          </a:ln>
        </p:spPr>
        <p:txBody>
          <a:bodyPr spcFirstLastPara="1" wrap="square" lIns="0" tIns="0" rIns="0" bIns="0" anchor="t" anchorCtr="0">
            <a:spAutoFit/>
          </a:bodyPr>
          <a:lstStyle/>
          <a:p>
            <a:pPr>
              <a:lnSpc>
                <a:spcPct val="140000"/>
              </a:lnSpc>
              <a:buClr>
                <a:srgbClr val="000000"/>
              </a:buClr>
              <a:buFont typeface="Arial"/>
              <a:buNone/>
            </a:pPr>
            <a:r>
              <a:rPr lang="en-US" dirty="0"/>
              <a:t>M</a:t>
            </a:r>
            <a:r>
              <a:rPr lang="vi-VN" dirty="0"/>
              <a:t>ô tả ngắn gọn mục đích hoặc chức năng được kiểm thử</a:t>
            </a:r>
            <a:endParaRPr dirty="0">
              <a:sym typeface="Arial"/>
            </a:endParaRPr>
          </a:p>
        </p:txBody>
      </p:sp>
      <p:sp>
        <p:nvSpPr>
          <p:cNvPr id="20" name="Google Shape;609;p27">
            <a:extLst>
              <a:ext uri="{FF2B5EF4-FFF2-40B4-BE49-F238E27FC236}">
                <a16:creationId xmlns:a16="http://schemas.microsoft.com/office/drawing/2014/main" id="{BE833AA3-9445-4D3F-B9AD-073C2775EED1}"/>
              </a:ext>
            </a:extLst>
          </p:cNvPr>
          <p:cNvSpPr txBox="1"/>
          <p:nvPr/>
        </p:nvSpPr>
        <p:spPr>
          <a:xfrm>
            <a:off x="4647500" y="2946512"/>
            <a:ext cx="6551801" cy="387798"/>
          </a:xfrm>
          <a:prstGeom prst="rect">
            <a:avLst/>
          </a:prstGeom>
          <a:noFill/>
          <a:ln>
            <a:noFill/>
          </a:ln>
        </p:spPr>
        <p:txBody>
          <a:bodyPr spcFirstLastPara="1" wrap="square" lIns="0" tIns="0" rIns="0" bIns="0" anchor="t" anchorCtr="0">
            <a:spAutoFit/>
          </a:bodyPr>
          <a:lstStyle/>
          <a:p>
            <a:pPr>
              <a:lnSpc>
                <a:spcPct val="140000"/>
              </a:lnSpc>
              <a:buClr>
                <a:srgbClr val="000000"/>
              </a:buClr>
              <a:buFont typeface="Arial"/>
              <a:buNone/>
            </a:pPr>
            <a:r>
              <a:rPr lang="vi-VN" dirty="0"/>
              <a:t>Điều kiện tiên quyết, điều kiện cần để test case này chạy được</a:t>
            </a:r>
            <a:endParaRPr sz="1400" kern="0" dirty="0">
              <a:solidFill>
                <a:srgbClr val="000000"/>
              </a:solidFill>
              <a:cs typeface="Arial"/>
              <a:sym typeface="Arial"/>
            </a:endParaRPr>
          </a:p>
        </p:txBody>
      </p:sp>
      <p:sp>
        <p:nvSpPr>
          <p:cNvPr id="22" name="Google Shape;611;p27">
            <a:extLst>
              <a:ext uri="{FF2B5EF4-FFF2-40B4-BE49-F238E27FC236}">
                <a16:creationId xmlns:a16="http://schemas.microsoft.com/office/drawing/2014/main" id="{F1A94253-28D0-4F37-985E-131941A173F9}"/>
              </a:ext>
            </a:extLst>
          </p:cNvPr>
          <p:cNvSpPr txBox="1"/>
          <p:nvPr/>
        </p:nvSpPr>
        <p:spPr>
          <a:xfrm>
            <a:off x="4647500" y="3567102"/>
            <a:ext cx="5128827" cy="387798"/>
          </a:xfrm>
          <a:prstGeom prst="rect">
            <a:avLst/>
          </a:prstGeom>
          <a:noFill/>
          <a:ln>
            <a:noFill/>
          </a:ln>
        </p:spPr>
        <p:txBody>
          <a:bodyPr spcFirstLastPara="1" wrap="square" lIns="0" tIns="0" rIns="0" bIns="0" anchor="t" anchorCtr="0">
            <a:spAutoFit/>
          </a:bodyPr>
          <a:lstStyle/>
          <a:p>
            <a:pPr>
              <a:lnSpc>
                <a:spcPct val="140000"/>
              </a:lnSpc>
              <a:buClr>
                <a:srgbClr val="000000"/>
              </a:buClr>
              <a:buFont typeface="Arial"/>
              <a:buNone/>
            </a:pPr>
            <a:r>
              <a:rPr lang="en-US" dirty="0" err="1"/>
              <a:t>Các</a:t>
            </a:r>
            <a:r>
              <a:rPr lang="en-US" dirty="0"/>
              <a:t> </a:t>
            </a:r>
            <a:r>
              <a:rPr lang="en-US" dirty="0" err="1"/>
              <a:t>bước</a:t>
            </a:r>
            <a:r>
              <a:rPr lang="en-US" dirty="0"/>
              <a:t> </a:t>
            </a:r>
            <a:r>
              <a:rPr lang="en-US" dirty="0" err="1"/>
              <a:t>thực</a:t>
            </a:r>
            <a:r>
              <a:rPr lang="en-US" dirty="0"/>
              <a:t> </a:t>
            </a:r>
            <a:r>
              <a:rPr lang="en-US" dirty="0" err="1"/>
              <a:t>hiện</a:t>
            </a:r>
            <a:r>
              <a:rPr lang="en-US" dirty="0"/>
              <a:t> test case</a:t>
            </a:r>
            <a:endParaRPr sz="1400" kern="0" dirty="0">
              <a:solidFill>
                <a:srgbClr val="000000"/>
              </a:solidFill>
              <a:cs typeface="Arial"/>
              <a:sym typeface="Arial"/>
            </a:endParaRPr>
          </a:p>
        </p:txBody>
      </p:sp>
      <p:sp>
        <p:nvSpPr>
          <p:cNvPr id="24" name="Google Shape;613;p27">
            <a:extLst>
              <a:ext uri="{FF2B5EF4-FFF2-40B4-BE49-F238E27FC236}">
                <a16:creationId xmlns:a16="http://schemas.microsoft.com/office/drawing/2014/main" id="{AD3396A2-93D3-489D-B9EA-F2D6ED2B89DF}"/>
              </a:ext>
            </a:extLst>
          </p:cNvPr>
          <p:cNvSpPr txBox="1"/>
          <p:nvPr/>
        </p:nvSpPr>
        <p:spPr>
          <a:xfrm>
            <a:off x="4662255" y="4245278"/>
            <a:ext cx="6375632" cy="1163395"/>
          </a:xfrm>
          <a:prstGeom prst="rect">
            <a:avLst/>
          </a:prstGeom>
          <a:noFill/>
          <a:ln>
            <a:noFill/>
          </a:ln>
        </p:spPr>
        <p:txBody>
          <a:bodyPr spcFirstLastPara="1" wrap="square" lIns="0" tIns="0" rIns="0" bIns="0" anchor="t" anchorCtr="0">
            <a:spAutoFit/>
          </a:bodyPr>
          <a:lstStyle/>
          <a:p>
            <a:pPr algn="just">
              <a:lnSpc>
                <a:spcPct val="140000"/>
              </a:lnSpc>
              <a:buClr>
                <a:srgbClr val="000000"/>
              </a:buClr>
              <a:buFont typeface="Arial"/>
              <a:buNone/>
            </a:pPr>
            <a:r>
              <a:rPr lang="vi-VN" dirty="0"/>
              <a:t>Kết quả mong đợi, điều bạn muốn chương trình/màn hình/API/… đó thực hiện, thường dựa vào tài liệu mô tả để xác định kết quả mong đợi này</a:t>
            </a:r>
            <a:endParaRPr sz="1400" kern="0" dirty="0">
              <a:solidFill>
                <a:srgbClr val="000000"/>
              </a:solidFill>
              <a:cs typeface="Arial"/>
              <a:sym typeface="Arial"/>
            </a:endParaRPr>
          </a:p>
        </p:txBody>
      </p:sp>
      <p:sp>
        <p:nvSpPr>
          <p:cNvPr id="26" name="Google Shape;615;p27">
            <a:extLst>
              <a:ext uri="{FF2B5EF4-FFF2-40B4-BE49-F238E27FC236}">
                <a16:creationId xmlns:a16="http://schemas.microsoft.com/office/drawing/2014/main" id="{CBFE91A6-26B0-406C-B3DE-0CB422039792}"/>
              </a:ext>
            </a:extLst>
          </p:cNvPr>
          <p:cNvSpPr txBox="1"/>
          <p:nvPr/>
        </p:nvSpPr>
        <p:spPr>
          <a:xfrm>
            <a:off x="4647500" y="5623126"/>
            <a:ext cx="6442745" cy="775597"/>
          </a:xfrm>
          <a:prstGeom prst="rect">
            <a:avLst/>
          </a:prstGeom>
          <a:noFill/>
          <a:ln>
            <a:noFill/>
          </a:ln>
        </p:spPr>
        <p:txBody>
          <a:bodyPr spcFirstLastPara="1" wrap="square" lIns="0" tIns="0" rIns="0" bIns="0" anchor="t" anchorCtr="0">
            <a:spAutoFit/>
          </a:bodyPr>
          <a:lstStyle/>
          <a:p>
            <a:pPr algn="just">
              <a:lnSpc>
                <a:spcPct val="140000"/>
              </a:lnSpc>
              <a:buClr>
                <a:srgbClr val="000000"/>
              </a:buClr>
              <a:buFont typeface="Arial"/>
              <a:buNone/>
            </a:pPr>
            <a:r>
              <a:rPr lang="vi-VN" dirty="0"/>
              <a:t>Ghi kết quả của test case, thường là </a:t>
            </a:r>
            <a:r>
              <a:rPr lang="en-US" dirty="0"/>
              <a:t>Pass</a:t>
            </a:r>
            <a:r>
              <a:rPr lang="vi-VN" dirty="0"/>
              <a:t> (đạt), và N</a:t>
            </a:r>
            <a:r>
              <a:rPr lang="en-US" dirty="0" err="1"/>
              <a:t>ot</a:t>
            </a:r>
            <a:r>
              <a:rPr lang="en-US" dirty="0"/>
              <a:t> pass </a:t>
            </a:r>
            <a:r>
              <a:rPr lang="vi-VN" dirty="0"/>
              <a:t> (không đạt)</a:t>
            </a:r>
            <a:endParaRPr sz="1400" kern="0" dirty="0">
              <a:solidFill>
                <a:srgbClr val="000000"/>
              </a:solidFill>
              <a:cs typeface="Arial"/>
              <a:sym typeface="Arial"/>
            </a:endParaRPr>
          </a:p>
        </p:txBody>
      </p:sp>
      <p:cxnSp>
        <p:nvCxnSpPr>
          <p:cNvPr id="27" name="Google Shape;616;p27">
            <a:extLst>
              <a:ext uri="{FF2B5EF4-FFF2-40B4-BE49-F238E27FC236}">
                <a16:creationId xmlns:a16="http://schemas.microsoft.com/office/drawing/2014/main" id="{95863B19-A19E-4328-9646-C74BAA64C93E}"/>
              </a:ext>
            </a:extLst>
          </p:cNvPr>
          <p:cNvCxnSpPr>
            <a:cxnSpLocks/>
          </p:cNvCxnSpPr>
          <p:nvPr/>
        </p:nvCxnSpPr>
        <p:spPr>
          <a:xfrm>
            <a:off x="3188831" y="1977998"/>
            <a:ext cx="1202953" cy="0"/>
          </a:xfrm>
          <a:prstGeom prst="straightConnector1">
            <a:avLst/>
          </a:prstGeom>
          <a:noFill/>
          <a:ln w="38100" cap="flat" cmpd="sng">
            <a:solidFill>
              <a:srgbClr val="4DA1A9"/>
            </a:solidFill>
            <a:prstDash val="solid"/>
            <a:round/>
            <a:headEnd type="none" w="sm" len="sm"/>
            <a:tailEnd type="none" w="sm" len="sm"/>
          </a:ln>
        </p:spPr>
      </p:cxnSp>
      <p:cxnSp>
        <p:nvCxnSpPr>
          <p:cNvPr id="28" name="Google Shape;617;p27">
            <a:extLst>
              <a:ext uri="{FF2B5EF4-FFF2-40B4-BE49-F238E27FC236}">
                <a16:creationId xmlns:a16="http://schemas.microsoft.com/office/drawing/2014/main" id="{6243C086-9600-49CD-96AA-78963D473064}"/>
              </a:ext>
            </a:extLst>
          </p:cNvPr>
          <p:cNvCxnSpPr>
            <a:cxnSpLocks/>
          </p:cNvCxnSpPr>
          <p:nvPr/>
        </p:nvCxnSpPr>
        <p:spPr>
          <a:xfrm>
            <a:off x="3188831" y="2491549"/>
            <a:ext cx="1202953" cy="0"/>
          </a:xfrm>
          <a:prstGeom prst="straightConnector1">
            <a:avLst/>
          </a:prstGeom>
          <a:noFill/>
          <a:ln w="38100" cap="flat" cmpd="sng">
            <a:solidFill>
              <a:srgbClr val="FF9F1C"/>
            </a:solidFill>
            <a:prstDash val="solid"/>
            <a:round/>
            <a:headEnd type="none" w="sm" len="sm"/>
            <a:tailEnd type="none" w="sm" len="sm"/>
          </a:ln>
        </p:spPr>
      </p:cxnSp>
      <p:cxnSp>
        <p:nvCxnSpPr>
          <p:cNvPr id="29" name="Google Shape;618;p27">
            <a:extLst>
              <a:ext uri="{FF2B5EF4-FFF2-40B4-BE49-F238E27FC236}">
                <a16:creationId xmlns:a16="http://schemas.microsoft.com/office/drawing/2014/main" id="{FD86542E-B674-448F-BC95-A1C99BE67272}"/>
              </a:ext>
            </a:extLst>
          </p:cNvPr>
          <p:cNvCxnSpPr>
            <a:cxnSpLocks/>
          </p:cNvCxnSpPr>
          <p:nvPr/>
        </p:nvCxnSpPr>
        <p:spPr>
          <a:xfrm>
            <a:off x="3188830" y="3135188"/>
            <a:ext cx="1202953" cy="0"/>
          </a:xfrm>
          <a:prstGeom prst="straightConnector1">
            <a:avLst/>
          </a:prstGeom>
          <a:noFill/>
          <a:ln w="38100" cap="flat" cmpd="sng">
            <a:solidFill>
              <a:srgbClr val="6874E8"/>
            </a:solidFill>
            <a:prstDash val="solid"/>
            <a:round/>
            <a:headEnd type="none" w="sm" len="sm"/>
            <a:tailEnd type="none" w="sm" len="sm"/>
          </a:ln>
        </p:spPr>
      </p:cxnSp>
      <p:cxnSp>
        <p:nvCxnSpPr>
          <p:cNvPr id="30" name="Google Shape;619;p27">
            <a:extLst>
              <a:ext uri="{FF2B5EF4-FFF2-40B4-BE49-F238E27FC236}">
                <a16:creationId xmlns:a16="http://schemas.microsoft.com/office/drawing/2014/main" id="{3A9D5DB3-BF72-40B6-A845-C4927EE17A1E}"/>
              </a:ext>
            </a:extLst>
          </p:cNvPr>
          <p:cNvCxnSpPr>
            <a:cxnSpLocks/>
          </p:cNvCxnSpPr>
          <p:nvPr/>
        </p:nvCxnSpPr>
        <p:spPr>
          <a:xfrm>
            <a:off x="3188829" y="3795318"/>
            <a:ext cx="1202953" cy="0"/>
          </a:xfrm>
          <a:prstGeom prst="straightConnector1">
            <a:avLst/>
          </a:prstGeom>
          <a:noFill/>
          <a:ln w="38100" cap="flat" cmpd="sng">
            <a:solidFill>
              <a:srgbClr val="4DA1A9"/>
            </a:solidFill>
            <a:prstDash val="solid"/>
            <a:round/>
            <a:headEnd type="none" w="sm" len="sm"/>
            <a:tailEnd type="none" w="sm" len="sm"/>
          </a:ln>
        </p:spPr>
      </p:cxnSp>
      <p:cxnSp>
        <p:nvCxnSpPr>
          <p:cNvPr id="31" name="Google Shape;620;p27">
            <a:extLst>
              <a:ext uri="{FF2B5EF4-FFF2-40B4-BE49-F238E27FC236}">
                <a16:creationId xmlns:a16="http://schemas.microsoft.com/office/drawing/2014/main" id="{8E32D6E3-E9F6-4A80-A9A4-44BF77139784}"/>
              </a:ext>
            </a:extLst>
          </p:cNvPr>
          <p:cNvCxnSpPr>
            <a:cxnSpLocks/>
          </p:cNvCxnSpPr>
          <p:nvPr/>
        </p:nvCxnSpPr>
        <p:spPr>
          <a:xfrm>
            <a:off x="3188829" y="4678770"/>
            <a:ext cx="1202953" cy="0"/>
          </a:xfrm>
          <a:prstGeom prst="straightConnector1">
            <a:avLst/>
          </a:prstGeom>
          <a:noFill/>
          <a:ln w="38100" cap="flat" cmpd="sng">
            <a:solidFill>
              <a:srgbClr val="FF9F1C"/>
            </a:solidFill>
            <a:prstDash val="solid"/>
            <a:round/>
            <a:headEnd type="none" w="sm" len="sm"/>
            <a:tailEnd type="none" w="sm" len="sm"/>
          </a:ln>
        </p:spPr>
      </p:cxnSp>
      <p:cxnSp>
        <p:nvCxnSpPr>
          <p:cNvPr id="32" name="Google Shape;621;p27">
            <a:extLst>
              <a:ext uri="{FF2B5EF4-FFF2-40B4-BE49-F238E27FC236}">
                <a16:creationId xmlns:a16="http://schemas.microsoft.com/office/drawing/2014/main" id="{8D0836F2-C715-4EAF-8203-428A21A65C7E}"/>
              </a:ext>
            </a:extLst>
          </p:cNvPr>
          <p:cNvCxnSpPr>
            <a:cxnSpLocks/>
          </p:cNvCxnSpPr>
          <p:nvPr/>
        </p:nvCxnSpPr>
        <p:spPr>
          <a:xfrm>
            <a:off x="3188829" y="5993448"/>
            <a:ext cx="1202953" cy="0"/>
          </a:xfrm>
          <a:prstGeom prst="straightConnector1">
            <a:avLst/>
          </a:prstGeom>
          <a:noFill/>
          <a:ln w="38100" cap="flat" cmpd="sng">
            <a:solidFill>
              <a:srgbClr val="6874E8"/>
            </a:solidFill>
            <a:prstDash val="solid"/>
            <a:round/>
            <a:headEnd type="none" w="sm" len="sm"/>
            <a:tailEnd type="none" w="sm" len="sm"/>
          </a:ln>
        </p:spPr>
      </p:cxnSp>
      <p:sp>
        <p:nvSpPr>
          <p:cNvPr id="50" name="Google Shape;604;p27">
            <a:extLst>
              <a:ext uri="{FF2B5EF4-FFF2-40B4-BE49-F238E27FC236}">
                <a16:creationId xmlns:a16="http://schemas.microsoft.com/office/drawing/2014/main" id="{363A541F-FED5-4DB4-A031-2446335C86B5}"/>
              </a:ext>
            </a:extLst>
          </p:cNvPr>
          <p:cNvSpPr txBox="1"/>
          <p:nvPr/>
        </p:nvSpPr>
        <p:spPr>
          <a:xfrm>
            <a:off x="883640" y="2319053"/>
            <a:ext cx="3390671" cy="332399"/>
          </a:xfrm>
          <a:prstGeom prst="rect">
            <a:avLst/>
          </a:prstGeom>
          <a:noFill/>
          <a:ln>
            <a:noFill/>
          </a:ln>
        </p:spPr>
        <p:txBody>
          <a:bodyPr spcFirstLastPara="1" wrap="square" lIns="0" tIns="0" rIns="0" bIns="0" anchor="t" anchorCtr="0">
            <a:spAutoFit/>
          </a:bodyPr>
          <a:lstStyle/>
          <a:p>
            <a:pPr>
              <a:lnSpc>
                <a:spcPct val="120026"/>
              </a:lnSpc>
              <a:buClr>
                <a:srgbClr val="000000"/>
              </a:buClr>
              <a:buFont typeface="Arial"/>
              <a:buNone/>
            </a:pPr>
            <a:r>
              <a:rPr lang="en-US" dirty="0"/>
              <a:t>Test name</a:t>
            </a:r>
            <a:endParaRPr sz="1400" kern="0" dirty="0">
              <a:solidFill>
                <a:srgbClr val="000000"/>
              </a:solidFill>
              <a:cs typeface="Arial"/>
              <a:sym typeface="Arial"/>
            </a:endParaRPr>
          </a:p>
        </p:txBody>
      </p:sp>
      <p:sp>
        <p:nvSpPr>
          <p:cNvPr id="51" name="Google Shape;604;p27">
            <a:extLst>
              <a:ext uri="{FF2B5EF4-FFF2-40B4-BE49-F238E27FC236}">
                <a16:creationId xmlns:a16="http://schemas.microsoft.com/office/drawing/2014/main" id="{6E03B9C4-1A67-4F82-B161-39D81E5D88F3}"/>
              </a:ext>
            </a:extLst>
          </p:cNvPr>
          <p:cNvSpPr txBox="1"/>
          <p:nvPr/>
        </p:nvSpPr>
        <p:spPr>
          <a:xfrm>
            <a:off x="894313" y="2966039"/>
            <a:ext cx="3390671" cy="332399"/>
          </a:xfrm>
          <a:prstGeom prst="rect">
            <a:avLst/>
          </a:prstGeom>
          <a:noFill/>
          <a:ln>
            <a:noFill/>
          </a:ln>
        </p:spPr>
        <p:txBody>
          <a:bodyPr spcFirstLastPara="1" wrap="square" lIns="0" tIns="0" rIns="0" bIns="0" anchor="t" anchorCtr="0">
            <a:spAutoFit/>
          </a:bodyPr>
          <a:lstStyle/>
          <a:p>
            <a:pPr>
              <a:lnSpc>
                <a:spcPct val="120026"/>
              </a:lnSpc>
              <a:buClr>
                <a:srgbClr val="000000"/>
              </a:buClr>
              <a:buFont typeface="Arial"/>
              <a:buNone/>
            </a:pPr>
            <a:r>
              <a:rPr lang="en-US" dirty="0"/>
              <a:t>Test precondition</a:t>
            </a:r>
            <a:endParaRPr sz="1400" kern="0" dirty="0">
              <a:solidFill>
                <a:srgbClr val="000000"/>
              </a:solidFill>
              <a:cs typeface="Arial"/>
              <a:sym typeface="Arial"/>
            </a:endParaRPr>
          </a:p>
        </p:txBody>
      </p:sp>
      <p:sp>
        <p:nvSpPr>
          <p:cNvPr id="52" name="Google Shape;604;p27">
            <a:extLst>
              <a:ext uri="{FF2B5EF4-FFF2-40B4-BE49-F238E27FC236}">
                <a16:creationId xmlns:a16="http://schemas.microsoft.com/office/drawing/2014/main" id="{6341622C-EAF2-47BA-81CA-93B3CB5D708E}"/>
              </a:ext>
            </a:extLst>
          </p:cNvPr>
          <p:cNvSpPr txBox="1"/>
          <p:nvPr/>
        </p:nvSpPr>
        <p:spPr>
          <a:xfrm>
            <a:off x="912499" y="3618107"/>
            <a:ext cx="1134416" cy="332399"/>
          </a:xfrm>
          <a:prstGeom prst="rect">
            <a:avLst/>
          </a:prstGeom>
          <a:noFill/>
          <a:ln>
            <a:noFill/>
          </a:ln>
        </p:spPr>
        <p:txBody>
          <a:bodyPr spcFirstLastPara="1" wrap="square" lIns="0" tIns="0" rIns="0" bIns="0" anchor="t" anchorCtr="0">
            <a:spAutoFit/>
          </a:bodyPr>
          <a:lstStyle/>
          <a:p>
            <a:pPr>
              <a:lnSpc>
                <a:spcPct val="120026"/>
              </a:lnSpc>
              <a:buClr>
                <a:srgbClr val="000000"/>
              </a:buClr>
              <a:buFont typeface="Arial"/>
              <a:buNone/>
            </a:pPr>
            <a:r>
              <a:rPr lang="en-US" dirty="0"/>
              <a:t>Test steps</a:t>
            </a:r>
            <a:endParaRPr sz="1400" kern="0" dirty="0">
              <a:solidFill>
                <a:srgbClr val="000000"/>
              </a:solidFill>
              <a:cs typeface="Arial"/>
              <a:sym typeface="Arial"/>
            </a:endParaRPr>
          </a:p>
        </p:txBody>
      </p:sp>
      <p:sp>
        <p:nvSpPr>
          <p:cNvPr id="53" name="Google Shape;604;p27">
            <a:extLst>
              <a:ext uri="{FF2B5EF4-FFF2-40B4-BE49-F238E27FC236}">
                <a16:creationId xmlns:a16="http://schemas.microsoft.com/office/drawing/2014/main" id="{D00EDF71-035D-41D1-B9EB-7B86887F70BD}"/>
              </a:ext>
            </a:extLst>
          </p:cNvPr>
          <p:cNvSpPr txBox="1"/>
          <p:nvPr/>
        </p:nvSpPr>
        <p:spPr>
          <a:xfrm>
            <a:off x="950018" y="4512570"/>
            <a:ext cx="3390671" cy="332399"/>
          </a:xfrm>
          <a:prstGeom prst="rect">
            <a:avLst/>
          </a:prstGeom>
          <a:noFill/>
          <a:ln>
            <a:noFill/>
          </a:ln>
        </p:spPr>
        <p:txBody>
          <a:bodyPr spcFirstLastPara="1" wrap="square" lIns="0" tIns="0" rIns="0" bIns="0" anchor="t" anchorCtr="0">
            <a:spAutoFit/>
          </a:bodyPr>
          <a:lstStyle/>
          <a:p>
            <a:pPr>
              <a:lnSpc>
                <a:spcPct val="120026"/>
              </a:lnSpc>
              <a:buClr>
                <a:srgbClr val="000000"/>
              </a:buClr>
              <a:buFont typeface="Arial"/>
              <a:buNone/>
            </a:pPr>
            <a:r>
              <a:rPr lang="en-US" dirty="0"/>
              <a:t>Expected result</a:t>
            </a:r>
            <a:endParaRPr sz="1400" kern="0" dirty="0">
              <a:solidFill>
                <a:srgbClr val="000000"/>
              </a:solidFill>
              <a:cs typeface="Arial"/>
              <a:sym typeface="Arial"/>
            </a:endParaRPr>
          </a:p>
        </p:txBody>
      </p:sp>
      <p:sp>
        <p:nvSpPr>
          <p:cNvPr id="54" name="Google Shape;604;p27">
            <a:extLst>
              <a:ext uri="{FF2B5EF4-FFF2-40B4-BE49-F238E27FC236}">
                <a16:creationId xmlns:a16="http://schemas.microsoft.com/office/drawing/2014/main" id="{A18539E4-19D4-4205-9605-DA0F59F7E4EA}"/>
              </a:ext>
            </a:extLst>
          </p:cNvPr>
          <p:cNvSpPr txBox="1"/>
          <p:nvPr/>
        </p:nvSpPr>
        <p:spPr>
          <a:xfrm>
            <a:off x="950018" y="5827248"/>
            <a:ext cx="1256937" cy="332399"/>
          </a:xfrm>
          <a:prstGeom prst="rect">
            <a:avLst/>
          </a:prstGeom>
          <a:noFill/>
          <a:ln>
            <a:noFill/>
          </a:ln>
        </p:spPr>
        <p:txBody>
          <a:bodyPr spcFirstLastPara="1" wrap="square" lIns="0" tIns="0" rIns="0" bIns="0" anchor="t" anchorCtr="0">
            <a:spAutoFit/>
          </a:bodyPr>
          <a:lstStyle/>
          <a:p>
            <a:pPr>
              <a:lnSpc>
                <a:spcPct val="120026"/>
              </a:lnSpc>
              <a:buClr>
                <a:srgbClr val="000000"/>
              </a:buClr>
              <a:buFont typeface="Arial"/>
              <a:buNone/>
            </a:pPr>
            <a:r>
              <a:rPr lang="en-US" dirty="0"/>
              <a:t>Test result</a:t>
            </a:r>
            <a:endParaRPr sz="1400" kern="0" dirty="0">
              <a:solidFill>
                <a:srgbClr val="000000"/>
              </a:solidFill>
              <a:cs typeface="Arial"/>
              <a:sym typeface="Arial"/>
            </a:endParaRPr>
          </a:p>
        </p:txBody>
      </p:sp>
    </p:spTree>
    <p:extLst>
      <p:ext uri="{BB962C8B-B14F-4D97-AF65-F5344CB8AC3E}">
        <p14:creationId xmlns:p14="http://schemas.microsoft.com/office/powerpoint/2010/main" val="2757710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662ED1E-20F5-847F-A9EE-FD18C43840C2}"/>
              </a:ext>
            </a:extLst>
          </p:cNvPr>
          <p:cNvSpPr txBox="1"/>
          <p:nvPr/>
        </p:nvSpPr>
        <p:spPr>
          <a:xfrm>
            <a:off x="418289" y="882804"/>
            <a:ext cx="11176303" cy="492443"/>
          </a:xfrm>
          <a:prstGeom prst="rect">
            <a:avLst/>
          </a:prstGeom>
          <a:noFill/>
        </p:spPr>
        <p:txBody>
          <a:bodyPr wrap="square">
            <a:spAutoFit/>
          </a:bodyPr>
          <a:lstStyle/>
          <a:p>
            <a:pPr marL="0" indent="0">
              <a:buNone/>
            </a:pPr>
            <a:r>
              <a:rPr lang="vi-VN" sz="2600" b="1" dirty="0">
                <a:latin typeface="Cambria" panose="02040503050406030204" pitchFamily="18" charset="0"/>
                <a:ea typeface="Cambria" panose="02040503050406030204" pitchFamily="18" charset="0"/>
              </a:rPr>
              <a:t>1.</a:t>
            </a:r>
            <a:r>
              <a:rPr lang="en-US" sz="2600" b="1" dirty="0">
                <a:latin typeface="Cambria" panose="02040503050406030204" pitchFamily="18" charset="0"/>
                <a:ea typeface="Cambria" panose="02040503050406030204" pitchFamily="18" charset="0"/>
              </a:rPr>
              <a:t>4.</a:t>
            </a:r>
            <a:r>
              <a:rPr lang="vi-VN"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Cấu</a:t>
            </a:r>
            <a:r>
              <a:rPr lang="en-US" sz="2600" b="1" dirty="0">
                <a:latin typeface="Cambria" panose="02040503050406030204" pitchFamily="18" charset="0"/>
                <a:ea typeface="Cambria" panose="02040503050406030204" pitchFamily="18" charset="0"/>
              </a:rPr>
              <a:t> </a:t>
            </a:r>
            <a:r>
              <a:rPr lang="en-US" sz="2600" b="1" dirty="0" err="1">
                <a:latin typeface="Cambria" panose="02040503050406030204" pitchFamily="18" charset="0"/>
                <a:ea typeface="Cambria" panose="02040503050406030204" pitchFamily="18" charset="0"/>
              </a:rPr>
              <a:t>trúc</a:t>
            </a:r>
            <a:r>
              <a:rPr lang="en-US" sz="2600" b="1" dirty="0">
                <a:latin typeface="Cambria" panose="02040503050406030204" pitchFamily="18" charset="0"/>
                <a:ea typeface="Cambria" panose="02040503050406030204" pitchFamily="18" charset="0"/>
              </a:rPr>
              <a:t> test case</a:t>
            </a:r>
            <a:endParaRPr lang="vi-VN" sz="2600" b="1" dirty="0">
              <a:latin typeface="Cambria" panose="02040503050406030204" pitchFamily="18" charset="0"/>
              <a:ea typeface="Cambria" panose="02040503050406030204" pitchFamily="18" charset="0"/>
            </a:endParaRPr>
          </a:p>
        </p:txBody>
      </p:sp>
      <p:sp>
        <p:nvSpPr>
          <p:cNvPr id="8" name="Title 2">
            <a:extLst>
              <a:ext uri="{FF2B5EF4-FFF2-40B4-BE49-F238E27FC236}">
                <a16:creationId xmlns:a16="http://schemas.microsoft.com/office/drawing/2014/main" id="{38B065EE-BBF4-4960-A1BF-3F82A2BFAEEC}"/>
              </a:ext>
            </a:extLst>
          </p:cNvPr>
          <p:cNvSpPr>
            <a:spLocks noGrp="1"/>
          </p:cNvSpPr>
          <p:nvPr>
            <p:ph type="title"/>
          </p:nvPr>
        </p:nvSpPr>
        <p:spPr>
          <a:xfrm>
            <a:off x="418289" y="226362"/>
            <a:ext cx="10362279" cy="463958"/>
          </a:xfrm>
        </p:spPr>
        <p:txBody>
          <a:bodyPr/>
          <a:lstStyle/>
          <a:p>
            <a:r>
              <a:rPr lang="en-GB" dirty="0"/>
              <a:t>1. </a:t>
            </a:r>
            <a:r>
              <a:rPr lang="en-US" dirty="0" err="1"/>
              <a:t>Tổng</a:t>
            </a:r>
            <a:r>
              <a:rPr lang="en-US" dirty="0"/>
              <a:t> </a:t>
            </a:r>
            <a:r>
              <a:rPr lang="en-US" dirty="0" err="1"/>
              <a:t>quan</a:t>
            </a:r>
            <a:r>
              <a:rPr lang="en-US" dirty="0"/>
              <a:t> </a:t>
            </a:r>
            <a:r>
              <a:rPr lang="en-US" dirty="0" err="1"/>
              <a:t>về</a:t>
            </a:r>
            <a:r>
              <a:rPr lang="en-US" dirty="0"/>
              <a:t> test case</a:t>
            </a:r>
            <a:endParaRPr lang="en-GB" dirty="0"/>
          </a:p>
        </p:txBody>
      </p:sp>
      <p:pic>
        <p:nvPicPr>
          <p:cNvPr id="2" name="Picture 1">
            <a:extLst>
              <a:ext uri="{FF2B5EF4-FFF2-40B4-BE49-F238E27FC236}">
                <a16:creationId xmlns:a16="http://schemas.microsoft.com/office/drawing/2014/main" id="{2BD65992-B760-46A8-9AEA-FAD6A0BC3C55}"/>
              </a:ext>
            </a:extLst>
          </p:cNvPr>
          <p:cNvPicPr>
            <a:picLocks noChangeAspect="1"/>
          </p:cNvPicPr>
          <p:nvPr/>
        </p:nvPicPr>
        <p:blipFill>
          <a:blip r:embed="rId2"/>
          <a:stretch>
            <a:fillRect/>
          </a:stretch>
        </p:blipFill>
        <p:spPr>
          <a:xfrm>
            <a:off x="507848" y="2282939"/>
            <a:ext cx="11176303" cy="2292122"/>
          </a:xfrm>
          <a:prstGeom prst="rect">
            <a:avLst/>
          </a:prstGeom>
        </p:spPr>
      </p:pic>
    </p:spTree>
    <p:extLst>
      <p:ext uri="{BB962C8B-B14F-4D97-AF65-F5344CB8AC3E}">
        <p14:creationId xmlns:p14="http://schemas.microsoft.com/office/powerpoint/2010/main" val="419287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26">
      <a:dk1>
        <a:srgbClr val="1C3661"/>
      </a:dk1>
      <a:lt1>
        <a:sysClr val="window" lastClr="FFFFFF"/>
      </a:lt1>
      <a:dk2>
        <a:srgbClr val="080808"/>
      </a:dk2>
      <a:lt2>
        <a:srgbClr val="FFFFFF"/>
      </a:lt2>
      <a:accent1>
        <a:srgbClr val="1C3661"/>
      </a:accent1>
      <a:accent2>
        <a:srgbClr val="C11F34"/>
      </a:accent2>
      <a:accent3>
        <a:srgbClr val="4890E8"/>
      </a:accent3>
      <a:accent4>
        <a:srgbClr val="FFFFFF"/>
      </a:accent4>
      <a:accent5>
        <a:srgbClr val="FFFFFF"/>
      </a:accent5>
      <a:accent6>
        <a:srgbClr val="FFFFFF"/>
      </a:accent6>
      <a:hlink>
        <a:srgbClr val="0563C1"/>
      </a:hlink>
      <a:folHlink>
        <a:srgbClr val="954F72"/>
      </a:folHlink>
    </a:clrScheme>
    <a:fontScheme name="Custom 1">
      <a:majorFont>
        <a:latin typeface="Calibri"/>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3385C91EDB08D4180A00D106AA8D882" ma:contentTypeVersion="15" ma:contentTypeDescription="Create a new document." ma:contentTypeScope="" ma:versionID="35387b29b02e30efd280b6b54b57f095">
  <xsd:schema xmlns:xsd="http://www.w3.org/2001/XMLSchema" xmlns:xs="http://www.w3.org/2001/XMLSchema" xmlns:p="http://schemas.microsoft.com/office/2006/metadata/properties" xmlns:ns2="8d920d3e-33b3-452a-aa1b-46134d61a1c4" xmlns:ns3="46e22fef-b27b-48be-b301-6f43041f2c0d" targetNamespace="http://schemas.microsoft.com/office/2006/metadata/properties" ma:root="true" ma:fieldsID="07f4b2c02a66b244251f068d3cebbb5e" ns2:_="" ns3:_="">
    <xsd:import namespace="8d920d3e-33b3-452a-aa1b-46134d61a1c4"/>
    <xsd:import namespace="46e22fef-b27b-48be-b301-6f43041f2c0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920d3e-33b3-452a-aa1b-46134d61a1c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546fe6cf-c6c6-432e-bc3b-e1a865b2857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6e22fef-b27b-48be-b301-6f43041f2c0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1e3c645b-ed30-4fde-b21a-9548686196a7}" ma:internalName="TaxCatchAll" ma:showField="CatchAllData" ma:web="46e22fef-b27b-48be-b301-6f43041f2c0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6e22fef-b27b-48be-b301-6f43041f2c0d" xsi:nil="true"/>
    <lcf76f155ced4ddcb4097134ff3c332f xmlns="8d920d3e-33b3-452a-aa1b-46134d61a1c4">
      <Terms xmlns="http://schemas.microsoft.com/office/infopath/2007/PartnerControls"/>
    </lcf76f155ced4ddcb4097134ff3c332f>
    <SharedWithUsers xmlns="46e22fef-b27b-48be-b301-6f43041f2c0d">
      <UserInfo>
        <DisplayName/>
        <AccountId xsi:nil="true"/>
        <AccountType/>
      </UserInfo>
    </SharedWithUsers>
  </documentManagement>
</p:properties>
</file>

<file path=customXml/itemProps1.xml><?xml version="1.0" encoding="utf-8"?>
<ds:datastoreItem xmlns:ds="http://schemas.openxmlformats.org/officeDocument/2006/customXml" ds:itemID="{47D4C011-B9F7-4919-8BD5-16CDA9FD9973}">
  <ds:schemaRefs>
    <ds:schemaRef ds:uri="46e22fef-b27b-48be-b301-6f43041f2c0d"/>
    <ds:schemaRef ds:uri="8d920d3e-33b3-452a-aa1b-46134d61a1c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DBE676F-CFD0-43B6-AE2C-CC97889B03EE}">
  <ds:schemaRefs>
    <ds:schemaRef ds:uri="http://schemas.microsoft.com/sharepoint/v3/contenttype/forms"/>
  </ds:schemaRefs>
</ds:datastoreItem>
</file>

<file path=customXml/itemProps3.xml><?xml version="1.0" encoding="utf-8"?>
<ds:datastoreItem xmlns:ds="http://schemas.openxmlformats.org/officeDocument/2006/customXml" ds:itemID="{2120DD01-BCEF-4487-B899-3F2C820AB048}">
  <ds:schemaRefs>
    <ds:schemaRef ds:uri="http://purl.org/dc/elements/1.1/"/>
    <ds:schemaRef ds:uri="http://purl.org/dc/dcmitype/"/>
    <ds:schemaRef ds:uri="http://schemas.microsoft.com/office/infopath/2007/PartnerControls"/>
    <ds:schemaRef ds:uri="http://www.w3.org/XML/1998/namespace"/>
    <ds:schemaRef ds:uri="http://schemas.microsoft.com/office/2006/documentManagement/types"/>
    <ds:schemaRef ds:uri="http://purl.org/dc/terms/"/>
    <ds:schemaRef ds:uri="8d920d3e-33b3-452a-aa1b-46134d61a1c4"/>
    <ds:schemaRef ds:uri="http://schemas.openxmlformats.org/package/2006/metadata/core-properties"/>
    <ds:schemaRef ds:uri="46e22fef-b27b-48be-b301-6f43041f2c0d"/>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558</TotalTime>
  <Words>623</Words>
  <Application>Microsoft Office PowerPoint</Application>
  <PresentationFormat>Widescreen</PresentationFormat>
  <Paragraphs>65</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Calibri</vt:lpstr>
      <vt:lpstr>Cambria</vt:lpstr>
      <vt:lpstr>Lato</vt:lpstr>
      <vt:lpstr>Montserrat Light</vt:lpstr>
      <vt:lpstr>Noto Sans</vt:lpstr>
      <vt:lpstr>Noto Sans Bold</vt:lpstr>
      <vt:lpstr>Open Sans Bold</vt:lpstr>
      <vt:lpstr>Wingdings</vt:lpstr>
      <vt:lpstr>Office Theme</vt:lpstr>
      <vt:lpstr>PowerPoint Presentation</vt:lpstr>
      <vt:lpstr>NỘI DUNG THỰC HÀNH</vt:lpstr>
      <vt:lpstr>MỤC TIÊU</vt:lpstr>
      <vt:lpstr>1. Tổng quan về test case</vt:lpstr>
      <vt:lpstr>1. Tổng quan về test case</vt:lpstr>
      <vt:lpstr>1. Tổng quan về test case</vt:lpstr>
      <vt:lpstr>1. Tổng quan về test case</vt:lpstr>
      <vt:lpstr>1. Tổng quan về test case</vt:lpstr>
      <vt:lpstr>1. Tổng quan về test case</vt:lpstr>
      <vt:lpstr>1. Tổng quan về test case</vt:lpstr>
    </vt:vector>
  </TitlesOfParts>
  <Company>ĐHBKHN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ĐHBKHN</dc:subject>
  <dc:creator>CĐS-ĐHBKHN</dc:creator>
  <cp:keywords>#CĐS-ĐHBKHN</cp:keywords>
  <dc:description>ĐHBKHN</dc:description>
  <cp:lastModifiedBy>Anh Le Tuan</cp:lastModifiedBy>
  <cp:revision>113</cp:revision>
  <dcterms:created xsi:type="dcterms:W3CDTF">2021-05-28T04:32:29Z</dcterms:created>
  <dcterms:modified xsi:type="dcterms:W3CDTF">2025-07-18T09:43:27Z</dcterms:modified>
  <cp:category>CĐS-ĐHBKHN</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0x01010083385C91EDB08D4180A00D106AA8D882</vt:lpwstr>
  </property>
  <property fmtid="{D5CDD505-2E9C-101B-9397-08002B2CF9AE}" pid="3" name="MediaServiceImageTags">
    <vt:lpwstr/>
  </property>
  <property fmtid="{D5CDD505-2E9C-101B-9397-08002B2CF9AE}" pid="4" name="Order">
    <vt:r8>7250600</vt:r8>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_ExtendedDescription">
    <vt:lpwstr/>
  </property>
  <property fmtid="{D5CDD505-2E9C-101B-9397-08002B2CF9AE}" pid="9" name="TriggerFlowInfo">
    <vt:lpwstr/>
  </property>
</Properties>
</file>

<file path=docProps/thumbnail.jpeg>
</file>